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01" r:id="rId2"/>
    <p:sldId id="256" r:id="rId3"/>
    <p:sldId id="309" r:id="rId4"/>
    <p:sldId id="317" r:id="rId5"/>
    <p:sldId id="321" r:id="rId6"/>
    <p:sldId id="318" r:id="rId7"/>
    <p:sldId id="329" r:id="rId8"/>
    <p:sldId id="326" r:id="rId9"/>
    <p:sldId id="327" r:id="rId10"/>
    <p:sldId id="328" r:id="rId11"/>
    <p:sldId id="325" r:id="rId12"/>
    <p:sldId id="31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1DA97A"/>
    <a:srgbClr val="FEA400"/>
    <a:srgbClr val="CE293D"/>
    <a:srgbClr val="F57918"/>
    <a:srgbClr val="02539E"/>
    <a:srgbClr val="002D67"/>
    <a:srgbClr val="74CCE5"/>
    <a:srgbClr val="368B90"/>
    <a:srgbClr val="CA2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2" autoAdjust="0"/>
    <p:restoredTop sz="92675" autoAdjust="0"/>
  </p:normalViewPr>
  <p:slideViewPr>
    <p:cSldViewPr snapToGrid="0">
      <p:cViewPr>
        <p:scale>
          <a:sx n="95" d="100"/>
          <a:sy n="95" d="100"/>
        </p:scale>
        <p:origin x="-88" y="288"/>
      </p:cViewPr>
      <p:guideLst>
        <p:guide orient="horz" pos="2160"/>
        <p:guide pos="3840"/>
      </p:guideLst>
    </p:cSldViewPr>
  </p:slideViewPr>
  <p:notesTextViewPr>
    <p:cViewPr>
      <p:scale>
        <a:sx n="1" d="1"/>
        <a:sy n="1" d="1"/>
      </p:scale>
      <p:origin x="0" y="0"/>
    </p:cViewPr>
  </p:notesTextViewPr>
  <p:sorterViewPr>
    <p:cViewPr>
      <p:scale>
        <a:sx n="100" d="100"/>
        <a:sy n="100" d="100"/>
      </p:scale>
      <p:origin x="0" y="-8886"/>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2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B5EDD-FF9E-4057-A488-E848CDD604EF}" type="datetimeFigureOut">
              <a:rPr lang="zh-CN" altLang="en-US" smtClean="0"/>
              <a:pPr/>
              <a:t>2017/9/16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E4CA6-4D40-4370-8D93-DA5309A02198}" type="slidenum">
              <a:rPr lang="zh-CN" altLang="en-US" smtClean="0"/>
              <a:pPr/>
              <a:t>‹#›</a:t>
            </a:fld>
            <a:endParaRPr lang="zh-CN" altLang="en-US"/>
          </a:p>
        </p:txBody>
      </p:sp>
    </p:spTree>
    <p:extLst>
      <p:ext uri="{BB962C8B-B14F-4D97-AF65-F5344CB8AC3E}">
        <p14:creationId xmlns:p14="http://schemas.microsoft.com/office/powerpoint/2010/main" val="127614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671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6684"/>
            <a:ext cx="10515600" cy="43497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1"/>
            <a:ext cx="2743200" cy="366183"/>
          </a:xfrm>
          <a:prstGeom prst="rect">
            <a:avLst/>
          </a:prstGeom>
        </p:spPr>
        <p:txBody>
          <a:bodyPr/>
          <a:lstStyle>
            <a:lvl1pPr>
              <a:defRPr/>
            </a:lvl1pPr>
          </a:lstStyle>
          <a:p>
            <a:fld id="{989F6407-BF86-914C-ADA6-16EAE3B57F00}" type="datetimeFigureOut">
              <a:rPr lang="zh-CN" altLang="en-US"/>
              <a:t>2017/9/16</a:t>
            </a:fld>
            <a:endParaRPr lang="zh-CN" altLang="en-US"/>
          </a:p>
        </p:txBody>
      </p:sp>
      <p:sp>
        <p:nvSpPr>
          <p:cNvPr id="5" name="页脚占位符 4"/>
          <p:cNvSpPr>
            <a:spLocks noGrp="1"/>
          </p:cNvSpPr>
          <p:nvPr>
            <p:ph type="ftr" sz="quarter" idx="11"/>
          </p:nvPr>
        </p:nvSpPr>
        <p:spPr>
          <a:xfrm>
            <a:off x="4038600" y="6356351"/>
            <a:ext cx="4114800" cy="366183"/>
          </a:xfrm>
          <a:prstGeom prst="rect">
            <a:avLst/>
          </a:prstGeom>
        </p:spPr>
        <p:txBody>
          <a:bodyPr/>
          <a:lstStyle>
            <a:lvl1pPr>
              <a:defRPr/>
            </a:lvl1pPr>
          </a:lstStyle>
          <a:p>
            <a:endParaRPr lang="zh-CN" altLang="en-US"/>
          </a:p>
        </p:txBody>
      </p:sp>
      <p:sp>
        <p:nvSpPr>
          <p:cNvPr id="6" name="幻灯片编号占位符 5"/>
          <p:cNvSpPr>
            <a:spLocks noGrp="1"/>
          </p:cNvSpPr>
          <p:nvPr>
            <p:ph type="sldNum" sz="quarter" idx="12"/>
          </p:nvPr>
        </p:nvSpPr>
        <p:spPr>
          <a:xfrm>
            <a:off x="8610600" y="6356351"/>
            <a:ext cx="2743200" cy="366183"/>
          </a:xfrm>
          <a:prstGeom prst="rect">
            <a:avLst/>
          </a:prstGeom>
        </p:spPr>
        <p:txBody>
          <a:bodyPr/>
          <a:lstStyle>
            <a:lvl1pPr>
              <a:defRPr/>
            </a:lvl1pPr>
          </a:lstStyle>
          <a:p>
            <a:fld id="{3BC3109C-6DEC-1B4E-A9EC-2BED687ABADD}" type="slidenum">
              <a:rPr lang="zh-CN" altLang="en-US"/>
              <a:t>‹#›</a:t>
            </a:fld>
            <a:endParaRPr lang="zh-CN" altLang="en-US"/>
          </a:p>
        </p:txBody>
      </p:sp>
    </p:spTree>
    <p:extLst>
      <p:ext uri="{BB962C8B-B14F-4D97-AF65-F5344CB8AC3E}">
        <p14:creationId xmlns:p14="http://schemas.microsoft.com/office/powerpoint/2010/main" val="103812171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53613"/>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5"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14934" y="2193031"/>
            <a:ext cx="8144255" cy="1015663"/>
          </a:xfrm>
          <a:prstGeom prst="rect">
            <a:avLst/>
          </a:prstGeom>
          <a:noFill/>
        </p:spPr>
        <p:txBody>
          <a:bodyPr wrap="square" rtlCol="0">
            <a:spAutoFit/>
          </a:bodyPr>
          <a:lstStyle/>
          <a:p>
            <a:r>
              <a:rPr lang="en-US" altLang="zh-CN" sz="6000" b="1" dirty="0" smtClean="0">
                <a:solidFill>
                  <a:schemeClr val="bg1"/>
                </a:solidFill>
                <a:latin typeface="Gulim" panose="020B0600000101010101" pitchFamily="34" charset="-127"/>
                <a:ea typeface="Gulim" panose="020B0600000101010101" pitchFamily="34" charset="-127"/>
              </a:rPr>
              <a:t>XLP-2-9</a:t>
            </a:r>
            <a:r>
              <a:rPr lang="zh-CN" altLang="en-US" sz="6000" b="1" dirty="0" smtClean="0">
                <a:solidFill>
                  <a:schemeClr val="bg1"/>
                </a:solidFill>
                <a:latin typeface="Gulim" panose="020B0600000101010101" pitchFamily="34" charset="-127"/>
                <a:ea typeface="Gulim" panose="020B0600000101010101" pitchFamily="34" charset="-127"/>
              </a:rPr>
              <a:t>组晨间汇报</a:t>
            </a:r>
            <a:endParaRPr lang="zh-CN" altLang="en-US" sz="6000" b="1" dirty="0">
              <a:solidFill>
                <a:schemeClr val="bg1"/>
              </a:solidFill>
              <a:latin typeface="Gulim" panose="020B0600000101010101" pitchFamily="34" charset="-127"/>
              <a:ea typeface="Gulim" panose="020B0600000101010101" pitchFamily="34" charset="-127"/>
            </a:endParaRPr>
          </a:p>
        </p:txBody>
      </p:sp>
      <p:sp>
        <p:nvSpPr>
          <p:cNvPr id="30" name="文本框 29"/>
          <p:cNvSpPr txBox="1"/>
          <p:nvPr/>
        </p:nvSpPr>
        <p:spPr>
          <a:xfrm>
            <a:off x="10251925" y="349714"/>
            <a:ext cx="1532207" cy="367373"/>
          </a:xfrm>
          <a:prstGeom prst="rect">
            <a:avLst/>
          </a:prstGeom>
          <a:noFill/>
        </p:spPr>
        <p:txBody>
          <a:bodyPr wrap="square" rtlCol="0">
            <a:spAutoFit/>
          </a:bodyPr>
          <a:lstStyle/>
          <a:p>
            <a:r>
              <a:rPr lang="en-US" altLang="zh-CN" dirty="0"/>
              <a:t>BY</a:t>
            </a:r>
            <a:r>
              <a:rPr lang="en-US" altLang="zh-CN" dirty="0">
                <a:solidFill>
                  <a:schemeClr val="bg1"/>
                </a:solidFill>
              </a:rPr>
              <a:t> </a:t>
            </a:r>
            <a:r>
              <a:rPr lang="en-US" altLang="zh-CN" dirty="0"/>
              <a:t>UNDRELAN</a:t>
            </a:r>
            <a:endParaRPr lang="zh-CN" altLang="en-US" dirty="0"/>
          </a:p>
        </p:txBody>
      </p:sp>
      <p:sp>
        <p:nvSpPr>
          <p:cNvPr id="2" name="文本框 1">
            <a:extLst>
              <a:ext uri="{FF2B5EF4-FFF2-40B4-BE49-F238E27FC236}">
                <a16:creationId xmlns:a16="http://schemas.microsoft.com/office/drawing/2014/main" xmlns="" id="{3D3AF655-C6BD-46D0-BA74-339185671550}"/>
              </a:ext>
            </a:extLst>
          </p:cNvPr>
          <p:cNvSpPr txBox="1"/>
          <p:nvPr/>
        </p:nvSpPr>
        <p:spPr>
          <a:xfrm>
            <a:off x="8168640" y="4793550"/>
            <a:ext cx="3877056" cy="400110"/>
          </a:xfrm>
          <a:prstGeom prst="rect">
            <a:avLst/>
          </a:prstGeom>
          <a:noFill/>
        </p:spPr>
        <p:txBody>
          <a:bodyPr wrap="square" rtlCol="0">
            <a:spAutoFit/>
          </a:bodyPr>
          <a:lstStyle/>
          <a:p>
            <a:fld id="{572C95CE-4EB2-4A84-8A3F-94C0A28F3FD0}" type="datetime3">
              <a:rPr lang="en-US" altLang="zh-CN" sz="2000" b="1" smtClean="0">
                <a:solidFill>
                  <a:schemeClr val="bg1"/>
                </a:solidFill>
                <a:latin typeface="Microsoft YaHei Light" panose="020B0502040204020203" pitchFamily="34" charset="-122"/>
                <a:ea typeface="Microsoft YaHei Light" panose="020B0502040204020203" pitchFamily="34" charset="-122"/>
              </a:rPr>
              <a:t>16 September 2017</a:t>
            </a:fld>
            <a:endParaRPr lang="zh-CN" altLang="en-US" sz="2000" b="1"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607215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xmlns="" id="{C322FC0E-A024-4279-AD79-B3CC78905E6B}"/>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28" name="直接连接符 27">
            <a:extLst>
              <a:ext uri="{FF2B5EF4-FFF2-40B4-BE49-F238E27FC236}">
                <a16:creationId xmlns:a16="http://schemas.microsoft.com/office/drawing/2014/main" xmlns="" id="{A3E1DE74-602A-489E-883D-F6661DE1988D}"/>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xmlns="" id="{D7063C47-E583-4797-91C9-3A3C59B76309}"/>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Gulim" panose="020B0600000101010101" pitchFamily="34" charset="-127"/>
                <a:ea typeface="Gulim" panose="020B0600000101010101" pitchFamily="34" charset="-127"/>
              </a:rPr>
              <a:t>团队管理工具</a:t>
            </a:r>
          </a:p>
        </p:txBody>
      </p:sp>
      <p:sp>
        <p:nvSpPr>
          <p:cNvPr id="39" name="矩形 38">
            <a:extLst>
              <a:ext uri="{FF2B5EF4-FFF2-40B4-BE49-F238E27FC236}">
                <a16:creationId xmlns:a16="http://schemas.microsoft.com/office/drawing/2014/main" xmlns="" id="{5546FDC9-D1E5-4B4A-AA2F-E867BFB01828}"/>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40" name="等腰三角形 39">
            <a:extLst>
              <a:ext uri="{FF2B5EF4-FFF2-40B4-BE49-F238E27FC236}">
                <a16:creationId xmlns:a16="http://schemas.microsoft.com/office/drawing/2014/main" xmlns="" id="{30A291EA-675C-4096-9744-F1DA632D0762}"/>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xmlns="" id="{029C906C-0595-4F53-9475-73E683600ED7}"/>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4</a:t>
            </a:r>
            <a:r>
              <a:rPr lang="en-US" altLang="zh-CN" sz="900" dirty="0">
                <a:solidFill>
                  <a:schemeClr val="bg1"/>
                </a:solidFill>
                <a:latin typeface="Gulim" panose="020B0600000101010101" pitchFamily="34" charset="-127"/>
                <a:ea typeface="Gulim" panose="020B0600000101010101" pitchFamily="34" charset="-127"/>
              </a:rPr>
              <a:t> </a:t>
            </a:r>
          </a:p>
        </p:txBody>
      </p:sp>
      <p:pic>
        <p:nvPicPr>
          <p:cNvPr id="9" name="图片 8">
            <a:extLst>
              <a:ext uri="{FF2B5EF4-FFF2-40B4-BE49-F238E27FC236}">
                <a16:creationId xmlns:a16="http://schemas.microsoft.com/office/drawing/2014/main" xmlns="" id="{6EA306FB-3B90-4959-AB09-DEBAC5158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61" y="1670082"/>
            <a:ext cx="6504241" cy="4740999"/>
          </a:xfrm>
          <a:prstGeom prst="rect">
            <a:avLst/>
          </a:prstGeom>
        </p:spPr>
      </p:pic>
      <p:sp>
        <p:nvSpPr>
          <p:cNvPr id="10" name="文本框 9">
            <a:extLst>
              <a:ext uri="{FF2B5EF4-FFF2-40B4-BE49-F238E27FC236}">
                <a16:creationId xmlns:a16="http://schemas.microsoft.com/office/drawing/2014/main" xmlns="" id="{9B924DE8-B4E5-417A-892A-9ED78EB6B99D}"/>
              </a:ext>
            </a:extLst>
          </p:cNvPr>
          <p:cNvSpPr txBox="1"/>
          <p:nvPr/>
        </p:nvSpPr>
        <p:spPr>
          <a:xfrm>
            <a:off x="7510272" y="2193921"/>
            <a:ext cx="4181856" cy="3693319"/>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a:solidFill>
                  <a:schemeClr val="bg1"/>
                </a:solidFill>
                <a:latin typeface="Microsoft YaHei Light" panose="020B0502040204020203" pitchFamily="34" charset="-122"/>
                <a:ea typeface="Microsoft YaHei Light" panose="020B0502040204020203" pitchFamily="34" charset="-122"/>
              </a:rPr>
              <a:t>TeamBition</a:t>
            </a:r>
            <a:r>
              <a:rPr lang="zh-CN" altLang="en-US" b="1" dirty="0">
                <a:solidFill>
                  <a:schemeClr val="bg1"/>
                </a:solidFill>
                <a:latin typeface="Microsoft YaHei Light" panose="020B0502040204020203" pitchFamily="34" charset="-122"/>
                <a:ea typeface="Microsoft YaHei Light" panose="020B0502040204020203" pitchFamily="34" charset="-122"/>
              </a:rPr>
              <a:t>作为团队管理工具</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确定任务目标</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任务详细划分</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自选任务</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指派任务</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定时更新任务</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en-US" altLang="zh-CN" b="1" dirty="0">
                <a:solidFill>
                  <a:schemeClr val="bg1"/>
                </a:solidFill>
                <a:latin typeface="Microsoft YaHei Light" panose="020B0502040204020203" pitchFamily="34" charset="-122"/>
                <a:ea typeface="Microsoft YaHei Light" panose="020B0502040204020203" pitchFamily="34" charset="-122"/>
              </a:rPr>
              <a:t>Check-List</a:t>
            </a:r>
            <a:endParaRPr lang="zh-CN" altLang="en-US" b="1"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420986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99FFA8A-8254-4683-8834-7F9733113001}"/>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3" name="直接连接符 2">
            <a:extLst>
              <a:ext uri="{FF2B5EF4-FFF2-40B4-BE49-F238E27FC236}">
                <a16:creationId xmlns:a16="http://schemas.microsoft.com/office/drawing/2014/main" xmlns="" id="{DEE13F92-DC90-47C5-B5BF-E7D06225DBC5}"/>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C821E414-B31E-4ECB-A40D-106A5E8CD7BB}"/>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微软雅黑" panose="020B0503020204020204" pitchFamily="34" charset="-122"/>
                <a:ea typeface="微软雅黑" panose="020B0503020204020204" pitchFamily="34" charset="-122"/>
              </a:rPr>
              <a:t>配置管理更新记录</a:t>
            </a:r>
          </a:p>
        </p:txBody>
      </p:sp>
      <p:sp>
        <p:nvSpPr>
          <p:cNvPr id="5" name="矩形 4">
            <a:extLst>
              <a:ext uri="{FF2B5EF4-FFF2-40B4-BE49-F238E27FC236}">
                <a16:creationId xmlns:a16="http://schemas.microsoft.com/office/drawing/2014/main" xmlns="" id="{D93A88C2-754B-453F-ACC5-29DECE02A9FC}"/>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6" name="等腰三角形 5">
            <a:extLst>
              <a:ext uri="{FF2B5EF4-FFF2-40B4-BE49-F238E27FC236}">
                <a16:creationId xmlns:a16="http://schemas.microsoft.com/office/drawing/2014/main" xmlns="" id="{58EE2B56-7826-4DDB-860C-B60DED59FAED}"/>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3361CBC1-859B-47D4-A8E3-D193054C90E9}"/>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5</a:t>
            </a:r>
            <a:r>
              <a:rPr lang="en-US" altLang="zh-CN" sz="900" dirty="0">
                <a:solidFill>
                  <a:schemeClr val="bg1"/>
                </a:solidFill>
                <a:latin typeface="Gulim" panose="020B0600000101010101" pitchFamily="34" charset="-127"/>
                <a:ea typeface="Gulim" panose="020B0600000101010101" pitchFamily="34" charset="-127"/>
              </a:rPr>
              <a:t> </a:t>
            </a:r>
          </a:p>
        </p:txBody>
      </p:sp>
      <p:sp>
        <p:nvSpPr>
          <p:cNvPr id="9" name="文本框 8">
            <a:extLst>
              <a:ext uri="{FF2B5EF4-FFF2-40B4-BE49-F238E27FC236}">
                <a16:creationId xmlns:a16="http://schemas.microsoft.com/office/drawing/2014/main" xmlns="" id="{22482AAD-2709-476D-8B4D-386CEAA1DF75}"/>
              </a:ext>
            </a:extLst>
          </p:cNvPr>
          <p:cNvSpPr txBox="1"/>
          <p:nvPr/>
        </p:nvSpPr>
        <p:spPr>
          <a:xfrm>
            <a:off x="724123" y="1729024"/>
            <a:ext cx="5554757" cy="369332"/>
          </a:xfrm>
          <a:prstGeom prst="rect">
            <a:avLst/>
          </a:prstGeom>
          <a:noFill/>
        </p:spPr>
        <p:txBody>
          <a:bodyPr wrap="square" rtlCol="0">
            <a:spAutoFit/>
          </a:bodyPr>
          <a:lstStyle/>
          <a:p>
            <a:r>
              <a:rPr lang="en-US" altLang="zh-CN" b="1" dirty="0" err="1">
                <a:solidFill>
                  <a:schemeClr val="bg1"/>
                </a:solidFill>
                <a:latin typeface="微软雅黑" panose="020B0503020204020204" pitchFamily="34" charset="-122"/>
                <a:ea typeface="微软雅黑" panose="020B0503020204020204" pitchFamily="34" charset="-122"/>
              </a:rPr>
              <a:t>WiKi</a:t>
            </a:r>
            <a:r>
              <a:rPr lang="zh-CN" altLang="en-US" b="1" dirty="0">
                <a:solidFill>
                  <a:schemeClr val="bg1"/>
                </a:solidFill>
                <a:latin typeface="微软雅黑" panose="020B0503020204020204" pitchFamily="34" charset="-122"/>
                <a:ea typeface="微软雅黑" panose="020B0503020204020204" pitchFamily="34" charset="-122"/>
              </a:rPr>
              <a:t>修订</a:t>
            </a:r>
            <a:r>
              <a:rPr lang="en-US" altLang="zh-CN" b="1" dirty="0" smtClean="0">
                <a:solidFill>
                  <a:schemeClr val="bg1"/>
                </a:solidFill>
                <a:latin typeface="微软雅黑" panose="020B0503020204020204" pitchFamily="34" charset="-122"/>
                <a:ea typeface="微软雅黑" panose="020B0503020204020204" pitchFamily="34" charset="-122"/>
              </a:rPr>
              <a:t>25</a:t>
            </a:r>
            <a:r>
              <a:rPr lang="zh-CN" altLang="en-US" b="1" dirty="0" smtClean="0">
                <a:solidFill>
                  <a:schemeClr val="bg1"/>
                </a:solidFill>
                <a:latin typeface="微软雅黑" panose="020B0503020204020204" pitchFamily="34" charset="-122"/>
                <a:ea typeface="微软雅黑" panose="020B0503020204020204" pitchFamily="34" charset="-122"/>
              </a:rPr>
              <a:t>次</a:t>
            </a:r>
            <a:r>
              <a:rPr lang="zh-CN" altLang="en-US" b="1" dirty="0">
                <a:solidFill>
                  <a:schemeClr val="bg1"/>
                </a:solidFill>
                <a:latin typeface="微软雅黑" panose="020B0503020204020204" pitchFamily="34" charset="-122"/>
                <a:ea typeface="微软雅黑" panose="020B0503020204020204" pitchFamily="34" charset="-122"/>
              </a:rPr>
              <a:t>，其中大版本更新</a:t>
            </a:r>
            <a:r>
              <a:rPr lang="en-US" altLang="zh-CN" b="1" dirty="0">
                <a:solidFill>
                  <a:schemeClr val="bg1"/>
                </a:solidFill>
                <a:latin typeface="微软雅黑" panose="020B0503020204020204" pitchFamily="34" charset="-122"/>
                <a:ea typeface="微软雅黑" panose="020B0503020204020204" pitchFamily="34" charset="-122"/>
              </a:rPr>
              <a:t>5</a:t>
            </a:r>
            <a:r>
              <a:rPr lang="zh-CN" altLang="en-US" b="1" dirty="0">
                <a:solidFill>
                  <a:schemeClr val="bg1"/>
                </a:solidFill>
                <a:latin typeface="微软雅黑" panose="020B0503020204020204" pitchFamily="34" charset="-122"/>
                <a:ea typeface="微软雅黑" panose="020B0503020204020204" pitchFamily="34" charset="-122"/>
              </a:rPr>
              <a:t>次</a:t>
            </a:r>
          </a:p>
        </p:txBody>
      </p:sp>
      <p:sp>
        <p:nvSpPr>
          <p:cNvPr id="11" name="文本框 10">
            <a:extLst>
              <a:ext uri="{FF2B5EF4-FFF2-40B4-BE49-F238E27FC236}">
                <a16:creationId xmlns:a16="http://schemas.microsoft.com/office/drawing/2014/main" xmlns="" id="{4A15AC17-524A-4E8A-9F99-26AA46E1A410}"/>
              </a:ext>
            </a:extLst>
          </p:cNvPr>
          <p:cNvSpPr txBox="1"/>
          <p:nvPr/>
        </p:nvSpPr>
        <p:spPr>
          <a:xfrm>
            <a:off x="6123049" y="1729024"/>
            <a:ext cx="5121777" cy="369332"/>
          </a:xfrm>
          <a:prstGeom prst="rect">
            <a:avLst/>
          </a:prstGeom>
          <a:noFill/>
        </p:spPr>
        <p:txBody>
          <a:bodyPr wrap="square" rtlCol="0">
            <a:spAutoFit/>
          </a:bodyPr>
          <a:lstStyle/>
          <a:p>
            <a:r>
              <a:rPr lang="en-US" altLang="zh-CN" b="1" dirty="0" err="1">
                <a:solidFill>
                  <a:schemeClr val="bg1"/>
                </a:solidFill>
                <a:latin typeface="微软雅黑" panose="020B0503020204020204" pitchFamily="34" charset="-122"/>
                <a:ea typeface="微软雅黑" panose="020B0503020204020204" pitchFamily="34" charset="-122"/>
              </a:rPr>
              <a:t>GitHub</a:t>
            </a:r>
            <a:r>
              <a:rPr lang="zh-CN" altLang="en-US" b="1" dirty="0" smtClean="0">
                <a:solidFill>
                  <a:schemeClr val="bg1"/>
                </a:solidFill>
                <a:latin typeface="微软雅黑" panose="020B0503020204020204" pitchFamily="34" charset="-122"/>
                <a:ea typeface="微软雅黑" panose="020B0503020204020204" pitchFamily="34" charset="-122"/>
              </a:rPr>
              <a:t>修订</a:t>
            </a:r>
            <a:r>
              <a:rPr lang="en-US" altLang="zh-CN" b="1" dirty="0" smtClean="0">
                <a:solidFill>
                  <a:schemeClr val="bg1"/>
                </a:solidFill>
                <a:latin typeface="微软雅黑" panose="020B0503020204020204" pitchFamily="34" charset="-122"/>
                <a:ea typeface="微软雅黑" panose="020B0503020204020204" pitchFamily="34" charset="-122"/>
              </a:rPr>
              <a:t>49</a:t>
            </a:r>
            <a:r>
              <a:rPr lang="zh-CN" altLang="en-US" b="1" dirty="0">
                <a:solidFill>
                  <a:schemeClr val="bg1"/>
                </a:solidFill>
                <a:latin typeface="微软雅黑" panose="020B0503020204020204" pitchFamily="34" charset="-122"/>
                <a:ea typeface="微软雅黑" panose="020B0503020204020204" pitchFamily="34" charset="-122"/>
              </a:rPr>
              <a:t>次，其中大版本更新</a:t>
            </a:r>
            <a:r>
              <a:rPr lang="en-US" altLang="zh-CN" b="1" dirty="0">
                <a:solidFill>
                  <a:schemeClr val="bg1"/>
                </a:solidFill>
                <a:latin typeface="微软雅黑" panose="020B0503020204020204" pitchFamily="34" charset="-122"/>
                <a:ea typeface="微软雅黑" panose="020B0503020204020204" pitchFamily="34" charset="-122"/>
              </a:rPr>
              <a:t>5</a:t>
            </a:r>
            <a:r>
              <a:rPr lang="zh-CN" altLang="en-US" b="1" dirty="0">
                <a:solidFill>
                  <a:schemeClr val="bg1"/>
                </a:solidFill>
                <a:latin typeface="微软雅黑" panose="020B0503020204020204" pitchFamily="34" charset="-122"/>
                <a:ea typeface="微软雅黑" panose="020B0503020204020204" pitchFamily="34" charset="-122"/>
              </a:rPr>
              <a:t>次</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23" y="2194338"/>
            <a:ext cx="5259818" cy="3045754"/>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048" y="2194338"/>
            <a:ext cx="5123699" cy="3045754"/>
          </a:xfrm>
          <a:prstGeom prst="rect">
            <a:avLst/>
          </a:prstGeom>
        </p:spPr>
      </p:pic>
    </p:spTree>
    <p:extLst>
      <p:ext uri="{BB962C8B-B14F-4D97-AF65-F5344CB8AC3E}">
        <p14:creationId xmlns:p14="http://schemas.microsoft.com/office/powerpoint/2010/main" val="209529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4463885-390A-4A5E-A503-A63BBF23B1B0}"/>
              </a:ext>
            </a:extLst>
          </p:cNvPr>
          <p:cNvSpPr txBox="1"/>
          <p:nvPr/>
        </p:nvSpPr>
        <p:spPr>
          <a:xfrm>
            <a:off x="3613841" y="2684046"/>
            <a:ext cx="5348723" cy="1107996"/>
          </a:xfrm>
          <a:prstGeom prst="rect">
            <a:avLst/>
          </a:prstGeom>
          <a:noFill/>
        </p:spPr>
        <p:txBody>
          <a:bodyPr wrap="square" rtlCol="0">
            <a:spAutoFit/>
          </a:bodyPr>
          <a:lstStyle/>
          <a:p>
            <a:r>
              <a:rPr lang="en-US" altLang="zh-CN" sz="6600" dirty="0">
                <a:solidFill>
                  <a:schemeClr val="bg1">
                    <a:lumMod val="95000"/>
                  </a:schemeClr>
                </a:solidFill>
                <a:latin typeface="Gulim" panose="020B0600000101010101" pitchFamily="34" charset="-127"/>
                <a:ea typeface="Gulim" panose="020B0600000101010101" pitchFamily="34" charset="-127"/>
              </a:rPr>
              <a:t>THANK YOU</a:t>
            </a:r>
            <a:r>
              <a:rPr lang="en-US" altLang="zh-CN" sz="2800" dirty="0">
                <a:solidFill>
                  <a:schemeClr val="bg1">
                    <a:lumMod val="95000"/>
                  </a:schemeClr>
                </a:solidFill>
                <a:latin typeface="Gulim" panose="020B0600000101010101" pitchFamily="34" charset="-127"/>
                <a:ea typeface="Gulim" panose="020B0600000101010101" pitchFamily="34" charset="-127"/>
              </a:rPr>
              <a:t> </a:t>
            </a:r>
          </a:p>
        </p:txBody>
      </p:sp>
    </p:spTree>
    <p:extLst>
      <p:ext uri="{BB962C8B-B14F-4D97-AF65-F5344CB8AC3E}">
        <p14:creationId xmlns:p14="http://schemas.microsoft.com/office/powerpoint/2010/main" val="336494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65894" y="1911466"/>
            <a:ext cx="5035018" cy="1323439"/>
          </a:xfrm>
          <a:prstGeom prst="rect">
            <a:avLst/>
          </a:prstGeom>
          <a:noFill/>
        </p:spPr>
        <p:txBody>
          <a:bodyPr wrap="square" rtlCol="0">
            <a:spAutoFit/>
          </a:bodyPr>
          <a:lstStyle/>
          <a:p>
            <a:r>
              <a:rPr lang="en-US" altLang="zh-CN" sz="8000" dirty="0">
                <a:solidFill>
                  <a:schemeClr val="bg1">
                    <a:lumMod val="95000"/>
                  </a:schemeClr>
                </a:solidFill>
                <a:latin typeface="Gulim" panose="020B0600000101010101" pitchFamily="34" charset="-127"/>
                <a:ea typeface="Gulim" panose="020B0600000101010101" pitchFamily="34" charset="-127"/>
              </a:rPr>
              <a:t>PART</a:t>
            </a:r>
            <a:r>
              <a:rPr lang="en-US" altLang="zh-CN" sz="3600" dirty="0">
                <a:solidFill>
                  <a:schemeClr val="bg1">
                    <a:lumMod val="95000"/>
                  </a:schemeClr>
                </a:solidFill>
                <a:latin typeface="Gulim" panose="020B0600000101010101" pitchFamily="34" charset="-127"/>
                <a:ea typeface="Gulim" panose="020B0600000101010101" pitchFamily="34" charset="-127"/>
              </a:rPr>
              <a:t> </a:t>
            </a:r>
          </a:p>
        </p:txBody>
      </p:sp>
      <p:sp>
        <p:nvSpPr>
          <p:cNvPr id="15" name="矩形 14"/>
          <p:cNvSpPr/>
          <p:nvPr/>
        </p:nvSpPr>
        <p:spPr>
          <a:xfrm>
            <a:off x="2280182" y="2997930"/>
            <a:ext cx="2063219" cy="1107996"/>
          </a:xfrm>
          <a:prstGeom prst="rect">
            <a:avLst/>
          </a:prstGeom>
        </p:spPr>
        <p:txBody>
          <a:bodyPr wrap="square">
            <a:spAutoFit/>
          </a:bodyPr>
          <a:lstStyle/>
          <a:p>
            <a:pPr lvl="0"/>
            <a:r>
              <a:rPr lang="en-US" altLang="zh-CN" sz="6600" dirty="0">
                <a:solidFill>
                  <a:schemeClr val="bg1">
                    <a:lumMod val="95000"/>
                  </a:schemeClr>
                </a:solidFill>
                <a:latin typeface="Gulim" panose="020B0600000101010101" pitchFamily="34" charset="-127"/>
                <a:ea typeface="Gulim" panose="020B0600000101010101" pitchFamily="34" charset="-127"/>
              </a:rPr>
              <a:t>ONE</a:t>
            </a:r>
            <a:endParaRPr lang="zh-CN" altLang="en-US" sz="6600" dirty="0">
              <a:solidFill>
                <a:schemeClr val="bg1">
                  <a:lumMod val="95000"/>
                </a:schemeClr>
              </a:solidFill>
              <a:latin typeface="Gulim" panose="020B0600000101010101" pitchFamily="34" charset="-127"/>
              <a:ea typeface="Gulim" panose="020B0600000101010101" pitchFamily="34" charset="-127"/>
            </a:endParaRPr>
          </a:p>
        </p:txBody>
      </p:sp>
      <p:cxnSp>
        <p:nvCxnSpPr>
          <p:cNvPr id="17" name="直接连接符 16"/>
          <p:cNvCxnSpPr/>
          <p:nvPr/>
        </p:nvCxnSpPr>
        <p:spPr>
          <a:xfrm flipV="1">
            <a:off x="4826782" y="2188738"/>
            <a:ext cx="616756" cy="1887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655457" y="2562420"/>
            <a:ext cx="5786437" cy="1107996"/>
          </a:xfrm>
          <a:prstGeom prst="rect">
            <a:avLst/>
          </a:prstGeom>
          <a:noFill/>
        </p:spPr>
        <p:txBody>
          <a:bodyPr wrap="square" rtlCol="0">
            <a:spAutoFit/>
          </a:bodyPr>
          <a:lstStyle/>
          <a:p>
            <a:r>
              <a:rPr lang="zh-CN" altLang="en-US" sz="6600" dirty="0">
                <a:solidFill>
                  <a:schemeClr val="bg1">
                    <a:lumMod val="95000"/>
                  </a:schemeClr>
                </a:solidFill>
                <a:latin typeface="Gulim" panose="020B0600000101010101" pitchFamily="34" charset="-127"/>
                <a:ea typeface="Gulim" panose="020B0600000101010101" pitchFamily="34" charset="-127"/>
              </a:rPr>
              <a:t>团队介绍</a:t>
            </a:r>
          </a:p>
        </p:txBody>
      </p:sp>
    </p:spTree>
    <p:extLst>
      <p:ext uri="{BB962C8B-B14F-4D97-AF65-F5344CB8AC3E}">
        <p14:creationId xmlns:p14="http://schemas.microsoft.com/office/powerpoint/2010/main" val="86237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93" name="直接连接符 92"/>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Gulim" panose="020B0600000101010101" pitchFamily="34" charset="-127"/>
                <a:ea typeface="Gulim" panose="020B0600000101010101" pitchFamily="34" charset="-127"/>
              </a:rPr>
              <a:t>纯爷们团队！！！</a:t>
            </a:r>
          </a:p>
        </p:txBody>
      </p:sp>
      <p:sp>
        <p:nvSpPr>
          <p:cNvPr id="29" name="文本框 28"/>
          <p:cNvSpPr txBox="1"/>
          <p:nvPr/>
        </p:nvSpPr>
        <p:spPr>
          <a:xfrm>
            <a:off x="796670" y="582547"/>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1</a:t>
            </a:r>
            <a:r>
              <a:rPr lang="en-US" altLang="zh-CN" sz="900" dirty="0">
                <a:solidFill>
                  <a:schemeClr val="bg1"/>
                </a:solidFill>
                <a:latin typeface="Gulim" panose="020B0600000101010101" pitchFamily="34" charset="-127"/>
                <a:ea typeface="Gulim" panose="020B0600000101010101" pitchFamily="34" charset="-127"/>
              </a:rPr>
              <a:t> </a:t>
            </a:r>
          </a:p>
        </p:txBody>
      </p:sp>
      <p:sp>
        <p:nvSpPr>
          <p:cNvPr id="34" name="等腰三角形 33"/>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576" y="643657"/>
            <a:ext cx="990280"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ONE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pic>
        <p:nvPicPr>
          <p:cNvPr id="9" name="图片 8">
            <a:extLst>
              <a:ext uri="{FF2B5EF4-FFF2-40B4-BE49-F238E27FC236}">
                <a16:creationId xmlns:a16="http://schemas.microsoft.com/office/drawing/2014/main" xmlns="" id="{B5789384-8B03-461D-8F93-F091812826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716" y="1608972"/>
            <a:ext cx="6073783" cy="4542976"/>
          </a:xfrm>
          <a:prstGeom prst="rect">
            <a:avLst/>
          </a:prstGeom>
          <a:ln w="228600" cap="sq" cmpd="thickThin">
            <a:solidFill>
              <a:srgbClr val="000000"/>
            </a:solidFill>
            <a:prstDash val="solid"/>
            <a:miter lim="800000"/>
          </a:ln>
          <a:effectLst>
            <a:innerShdw blurRad="76200">
              <a:srgbClr val="000000"/>
            </a:innerShdw>
          </a:effectLst>
        </p:spPr>
      </p:pic>
      <p:sp>
        <p:nvSpPr>
          <p:cNvPr id="10" name="文本框 9">
            <a:extLst>
              <a:ext uri="{FF2B5EF4-FFF2-40B4-BE49-F238E27FC236}">
                <a16:creationId xmlns:a16="http://schemas.microsoft.com/office/drawing/2014/main" xmlns="" id="{9E9A424A-2E9D-40A4-8881-EF803FA7FD42}"/>
              </a:ext>
            </a:extLst>
          </p:cNvPr>
          <p:cNvSpPr txBox="1"/>
          <p:nvPr/>
        </p:nvSpPr>
        <p:spPr>
          <a:xfrm>
            <a:off x="7059168" y="2109216"/>
            <a:ext cx="4401312" cy="3416320"/>
          </a:xfrm>
          <a:prstGeom prst="rect">
            <a:avLst/>
          </a:prstGeom>
          <a:noFill/>
        </p:spPr>
        <p:txBody>
          <a:bodyPr wrap="square" rtlCol="0">
            <a:spAutoFit/>
          </a:bodyPr>
          <a:lstStyle/>
          <a:p>
            <a:pPr>
              <a:lnSpc>
                <a:spcPct val="150000"/>
              </a:lnSpc>
            </a:pPr>
            <a:r>
              <a:rPr lang="zh-CN" altLang="en-US" sz="2400" dirty="0">
                <a:solidFill>
                  <a:schemeClr val="bg1"/>
                </a:solidFill>
                <a:latin typeface="Microsoft YaHei Light" panose="020B0502040204020203" pitchFamily="34" charset="-122"/>
                <a:ea typeface="Microsoft YaHei Light" panose="020B0502040204020203" pitchFamily="34" charset="-122"/>
              </a:rPr>
              <a:t>马博</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     |---</a:t>
            </a:r>
            <a:r>
              <a:rPr lang="zh-CN" altLang="en-US" sz="2400" dirty="0">
                <a:solidFill>
                  <a:schemeClr val="bg1"/>
                </a:solidFill>
                <a:latin typeface="Microsoft YaHei Light" panose="020B0502040204020203" pitchFamily="34" charset="-122"/>
                <a:ea typeface="Microsoft YaHei Light" panose="020B0502040204020203" pitchFamily="34" charset="-122"/>
              </a:rPr>
              <a:t>贾玄</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董皓宇</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贾超</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蒋含芙</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曹莉琼（唯一的妹子</a:t>
            </a: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82582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65894" y="1911466"/>
            <a:ext cx="5035018" cy="1323439"/>
          </a:xfrm>
          <a:prstGeom prst="rect">
            <a:avLst/>
          </a:prstGeom>
          <a:noFill/>
        </p:spPr>
        <p:txBody>
          <a:bodyPr wrap="square" rtlCol="0">
            <a:spAutoFit/>
          </a:bodyPr>
          <a:lstStyle/>
          <a:p>
            <a:r>
              <a:rPr lang="en-US" altLang="zh-CN" sz="8000" dirty="0">
                <a:solidFill>
                  <a:schemeClr val="bg1">
                    <a:lumMod val="95000"/>
                  </a:schemeClr>
                </a:solidFill>
                <a:latin typeface="Gulim" panose="020B0600000101010101" pitchFamily="34" charset="-127"/>
                <a:ea typeface="Gulim" panose="020B0600000101010101" pitchFamily="34" charset="-127"/>
              </a:rPr>
              <a:t>PART</a:t>
            </a:r>
            <a:r>
              <a:rPr lang="en-US" altLang="zh-CN" sz="3600" dirty="0">
                <a:solidFill>
                  <a:schemeClr val="bg1">
                    <a:lumMod val="95000"/>
                  </a:schemeClr>
                </a:solidFill>
                <a:latin typeface="Gulim" panose="020B0600000101010101" pitchFamily="34" charset="-127"/>
                <a:ea typeface="Gulim" panose="020B0600000101010101" pitchFamily="34" charset="-127"/>
              </a:rPr>
              <a:t> </a:t>
            </a:r>
          </a:p>
        </p:txBody>
      </p:sp>
      <p:sp>
        <p:nvSpPr>
          <p:cNvPr id="15" name="矩形 14"/>
          <p:cNvSpPr/>
          <p:nvPr/>
        </p:nvSpPr>
        <p:spPr>
          <a:xfrm>
            <a:off x="2280182" y="2997930"/>
            <a:ext cx="2334681" cy="1107996"/>
          </a:xfrm>
          <a:prstGeom prst="rect">
            <a:avLst/>
          </a:prstGeom>
        </p:spPr>
        <p:txBody>
          <a:bodyPr wrap="square">
            <a:spAutoFit/>
          </a:bodyPr>
          <a:lstStyle/>
          <a:p>
            <a:pPr lvl="0"/>
            <a:r>
              <a:rPr lang="en-US" altLang="zh-CN" sz="6600" dirty="0">
                <a:solidFill>
                  <a:schemeClr val="bg1">
                    <a:lumMod val="95000"/>
                  </a:schemeClr>
                </a:solidFill>
                <a:latin typeface="Gulim" panose="020B0600000101010101" pitchFamily="34" charset="-127"/>
                <a:ea typeface="Gulim" panose="020B0600000101010101" pitchFamily="34" charset="-127"/>
              </a:rPr>
              <a:t>TWO</a:t>
            </a:r>
            <a:endParaRPr lang="zh-CN" altLang="en-US" sz="6600" dirty="0">
              <a:solidFill>
                <a:schemeClr val="bg1">
                  <a:lumMod val="95000"/>
                </a:schemeClr>
              </a:solidFill>
              <a:latin typeface="Gulim" panose="020B0600000101010101" pitchFamily="34" charset="-127"/>
              <a:ea typeface="Gulim" panose="020B0600000101010101" pitchFamily="34" charset="-127"/>
            </a:endParaRPr>
          </a:p>
        </p:txBody>
      </p:sp>
      <p:cxnSp>
        <p:nvCxnSpPr>
          <p:cNvPr id="17" name="直接连接符 16"/>
          <p:cNvCxnSpPr/>
          <p:nvPr/>
        </p:nvCxnSpPr>
        <p:spPr>
          <a:xfrm flipV="1">
            <a:off x="4826782" y="2188738"/>
            <a:ext cx="616756" cy="1887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43538" y="2562420"/>
            <a:ext cx="5786437" cy="1107996"/>
          </a:xfrm>
          <a:prstGeom prst="rect">
            <a:avLst/>
          </a:prstGeom>
          <a:noFill/>
        </p:spPr>
        <p:txBody>
          <a:bodyPr wrap="square" rtlCol="0">
            <a:spAutoFit/>
          </a:bodyPr>
          <a:lstStyle/>
          <a:p>
            <a:r>
              <a:rPr lang="zh-CN" altLang="en-US" sz="6600" dirty="0">
                <a:solidFill>
                  <a:schemeClr val="bg1">
                    <a:lumMod val="95000"/>
                  </a:schemeClr>
                </a:solidFill>
                <a:latin typeface="Gulim" panose="020B0600000101010101" pitchFamily="34" charset="-127"/>
                <a:ea typeface="Gulim" panose="020B0600000101010101" pitchFamily="34" charset="-127"/>
              </a:rPr>
              <a:t>极限学习</a:t>
            </a:r>
          </a:p>
        </p:txBody>
      </p:sp>
    </p:spTree>
    <p:extLst>
      <p:ext uri="{BB962C8B-B14F-4D97-AF65-F5344CB8AC3E}">
        <p14:creationId xmlns:p14="http://schemas.microsoft.com/office/powerpoint/2010/main" val="404481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xmlns="" id="{631ED207-1AED-4245-B84A-522AF8EECE5F}"/>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sp>
        <p:nvSpPr>
          <p:cNvPr id="34" name="文本框 33">
            <a:extLst>
              <a:ext uri="{FF2B5EF4-FFF2-40B4-BE49-F238E27FC236}">
                <a16:creationId xmlns:a16="http://schemas.microsoft.com/office/drawing/2014/main" xmlns="" id="{C6DF7E8C-8562-4B9E-8DC8-AA4D47B6CEAA}"/>
              </a:ext>
            </a:extLst>
          </p:cNvPr>
          <p:cNvSpPr txBox="1"/>
          <p:nvPr/>
        </p:nvSpPr>
        <p:spPr>
          <a:xfrm>
            <a:off x="796670" y="582547"/>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1</a:t>
            </a:r>
            <a:r>
              <a:rPr lang="en-US" altLang="zh-CN" sz="900" dirty="0">
                <a:solidFill>
                  <a:schemeClr val="bg1"/>
                </a:solidFill>
                <a:latin typeface="Gulim" panose="020B0600000101010101" pitchFamily="34" charset="-127"/>
                <a:ea typeface="Gulim" panose="020B0600000101010101" pitchFamily="34" charset="-127"/>
              </a:rPr>
              <a:t> </a:t>
            </a:r>
          </a:p>
        </p:txBody>
      </p:sp>
      <p:sp>
        <p:nvSpPr>
          <p:cNvPr id="35" name="等腰三角形 34">
            <a:extLst>
              <a:ext uri="{FF2B5EF4-FFF2-40B4-BE49-F238E27FC236}">
                <a16:creationId xmlns:a16="http://schemas.microsoft.com/office/drawing/2014/main" xmlns="" id="{4DC1F744-84AC-4AB0-97DE-A4529D7F9028}"/>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xmlns="" id="{60C63575-8091-48F2-8B26-429B5B491129}"/>
              </a:ext>
            </a:extLst>
          </p:cNvPr>
          <p:cNvSpPr/>
          <p:nvPr/>
        </p:nvSpPr>
        <p:spPr>
          <a:xfrm>
            <a:off x="28576" y="643657"/>
            <a:ext cx="990280"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TWO</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cxnSp>
        <p:nvCxnSpPr>
          <p:cNvPr id="48" name="直接连接符 47">
            <a:extLst>
              <a:ext uri="{FF2B5EF4-FFF2-40B4-BE49-F238E27FC236}">
                <a16:creationId xmlns:a16="http://schemas.microsoft.com/office/drawing/2014/main" xmlns="" id="{75559F86-66BF-4719-B820-797CC2E3482B}"/>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xmlns="" id="{E243A4D3-71C8-4ED8-B61C-D2BFA1ED44EB}"/>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Gulim" panose="020B0600000101010101" pitchFamily="34" charset="-127"/>
                <a:ea typeface="Gulim" panose="020B0600000101010101" pitchFamily="34" charset="-127"/>
              </a:rPr>
              <a:t>极限学习</a:t>
            </a:r>
          </a:p>
        </p:txBody>
      </p:sp>
      <p:sp>
        <p:nvSpPr>
          <p:cNvPr id="14" name="文本框 13">
            <a:extLst>
              <a:ext uri="{FF2B5EF4-FFF2-40B4-BE49-F238E27FC236}">
                <a16:creationId xmlns:a16="http://schemas.microsoft.com/office/drawing/2014/main" xmlns="" id="{D16C95CA-58E1-478E-8315-97D2899B2992}"/>
              </a:ext>
            </a:extLst>
          </p:cNvPr>
          <p:cNvSpPr txBox="1"/>
          <p:nvPr/>
        </p:nvSpPr>
        <p:spPr>
          <a:xfrm>
            <a:off x="1696907" y="1616281"/>
            <a:ext cx="553998" cy="2076449"/>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参观实验室</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sp>
        <p:nvSpPr>
          <p:cNvPr id="50" name="文本框 49">
            <a:extLst>
              <a:ext uri="{FF2B5EF4-FFF2-40B4-BE49-F238E27FC236}">
                <a16:creationId xmlns:a16="http://schemas.microsoft.com/office/drawing/2014/main" xmlns="" id="{4181E2B5-C447-4662-B67D-038C006C667F}"/>
              </a:ext>
            </a:extLst>
          </p:cNvPr>
          <p:cNvSpPr txBox="1"/>
          <p:nvPr/>
        </p:nvSpPr>
        <p:spPr>
          <a:xfrm>
            <a:off x="9386426" y="1543140"/>
            <a:ext cx="553998" cy="2057078"/>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范畴论</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sp>
        <p:nvSpPr>
          <p:cNvPr id="58" name="文本框 57">
            <a:extLst>
              <a:ext uri="{FF2B5EF4-FFF2-40B4-BE49-F238E27FC236}">
                <a16:creationId xmlns:a16="http://schemas.microsoft.com/office/drawing/2014/main" xmlns="" id="{8CB5EE86-5285-4864-A7E9-A3D502245423}"/>
              </a:ext>
            </a:extLst>
          </p:cNvPr>
          <p:cNvSpPr txBox="1"/>
          <p:nvPr/>
        </p:nvSpPr>
        <p:spPr>
          <a:xfrm>
            <a:off x="9386426" y="4300677"/>
            <a:ext cx="553998" cy="2057078"/>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课程讨论</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6151" y="1616280"/>
            <a:ext cx="2768600" cy="207645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9349" y="1656517"/>
            <a:ext cx="2714951" cy="203621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349" y="4327257"/>
            <a:ext cx="2714951" cy="2036213"/>
          </a:xfrm>
          <a:prstGeom prst="rect">
            <a:avLst/>
          </a:prstGeom>
        </p:spPr>
      </p:pic>
      <p:sp>
        <p:nvSpPr>
          <p:cNvPr id="24" name="文本框 23">
            <a:extLst>
              <a:ext uri="{FF2B5EF4-FFF2-40B4-BE49-F238E27FC236}">
                <a16:creationId xmlns:a16="http://schemas.microsoft.com/office/drawing/2014/main" xmlns="" id="{D16C95CA-58E1-478E-8315-97D2899B2992}"/>
              </a:ext>
            </a:extLst>
          </p:cNvPr>
          <p:cNvSpPr txBox="1"/>
          <p:nvPr/>
        </p:nvSpPr>
        <p:spPr>
          <a:xfrm>
            <a:off x="1663331" y="4341400"/>
            <a:ext cx="553998" cy="2076449"/>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小组协作</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2688" y="4323802"/>
            <a:ext cx="2815525" cy="2111644"/>
          </a:xfrm>
          <a:prstGeom prst="rect">
            <a:avLst/>
          </a:prstGeom>
        </p:spPr>
      </p:pic>
    </p:spTree>
    <p:extLst>
      <p:ext uri="{BB962C8B-B14F-4D97-AF65-F5344CB8AC3E}">
        <p14:creationId xmlns:p14="http://schemas.microsoft.com/office/powerpoint/2010/main" val="183002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44DB8-0736-42F8-9811-E9968A8BB5D8}"/>
              </a:ext>
            </a:extLst>
          </p:cNvPr>
          <p:cNvSpPr txBox="1"/>
          <p:nvPr/>
        </p:nvSpPr>
        <p:spPr>
          <a:xfrm>
            <a:off x="2265894" y="1911466"/>
            <a:ext cx="5035018" cy="1323439"/>
          </a:xfrm>
          <a:prstGeom prst="rect">
            <a:avLst/>
          </a:prstGeom>
          <a:noFill/>
        </p:spPr>
        <p:txBody>
          <a:bodyPr wrap="square" rtlCol="0">
            <a:spAutoFit/>
          </a:bodyPr>
          <a:lstStyle/>
          <a:p>
            <a:r>
              <a:rPr lang="en-US" altLang="zh-CN" sz="8000" dirty="0">
                <a:solidFill>
                  <a:schemeClr val="bg1">
                    <a:lumMod val="95000"/>
                  </a:schemeClr>
                </a:solidFill>
                <a:latin typeface="Gulim" panose="020B0600000101010101" pitchFamily="34" charset="-127"/>
                <a:ea typeface="Gulim" panose="020B0600000101010101" pitchFamily="34" charset="-127"/>
              </a:rPr>
              <a:t>PART</a:t>
            </a:r>
            <a:r>
              <a:rPr lang="en-US" altLang="zh-CN" sz="3600" dirty="0">
                <a:solidFill>
                  <a:schemeClr val="bg1">
                    <a:lumMod val="95000"/>
                  </a:schemeClr>
                </a:solidFill>
                <a:latin typeface="Gulim" panose="020B0600000101010101" pitchFamily="34" charset="-127"/>
                <a:ea typeface="Gulim" panose="020B0600000101010101" pitchFamily="34" charset="-127"/>
              </a:rPr>
              <a:t> </a:t>
            </a:r>
          </a:p>
        </p:txBody>
      </p:sp>
      <p:sp>
        <p:nvSpPr>
          <p:cNvPr id="3" name="矩形 2">
            <a:extLst>
              <a:ext uri="{FF2B5EF4-FFF2-40B4-BE49-F238E27FC236}">
                <a16:creationId xmlns:a16="http://schemas.microsoft.com/office/drawing/2014/main" xmlns="" id="{7AE3BFCB-9821-4AE8-B83F-620E678F4C9F}"/>
              </a:ext>
            </a:extLst>
          </p:cNvPr>
          <p:cNvSpPr/>
          <p:nvPr/>
        </p:nvSpPr>
        <p:spPr>
          <a:xfrm>
            <a:off x="2280181" y="2997930"/>
            <a:ext cx="2949043" cy="923330"/>
          </a:xfrm>
          <a:prstGeom prst="rect">
            <a:avLst/>
          </a:prstGeom>
        </p:spPr>
        <p:txBody>
          <a:bodyPr wrap="square">
            <a:spAutoFit/>
          </a:bodyPr>
          <a:lstStyle/>
          <a:p>
            <a:pPr lvl="0"/>
            <a:r>
              <a:rPr lang="en-US" altLang="zh-CN" sz="5400" dirty="0">
                <a:solidFill>
                  <a:schemeClr val="bg1">
                    <a:lumMod val="95000"/>
                  </a:schemeClr>
                </a:solidFill>
                <a:latin typeface="Gulim" panose="020B0600000101010101" pitchFamily="34" charset="-127"/>
                <a:ea typeface="Gulim" panose="020B0600000101010101" pitchFamily="34" charset="-127"/>
              </a:rPr>
              <a:t>THREE</a:t>
            </a:r>
            <a:endParaRPr lang="zh-CN" altLang="en-US" sz="7200" dirty="0">
              <a:solidFill>
                <a:schemeClr val="bg1">
                  <a:lumMod val="95000"/>
                </a:schemeClr>
              </a:solidFill>
              <a:latin typeface="Gulim" panose="020B0600000101010101" pitchFamily="34" charset="-127"/>
              <a:ea typeface="Gulim" panose="020B0600000101010101" pitchFamily="34" charset="-127"/>
            </a:endParaRPr>
          </a:p>
        </p:txBody>
      </p:sp>
      <p:cxnSp>
        <p:nvCxnSpPr>
          <p:cNvPr id="4" name="直接连接符 3">
            <a:extLst>
              <a:ext uri="{FF2B5EF4-FFF2-40B4-BE49-F238E27FC236}">
                <a16:creationId xmlns:a16="http://schemas.microsoft.com/office/drawing/2014/main" xmlns="" id="{396CFD2D-8F8D-45C5-85A3-B6B1CCC0BC5C}"/>
              </a:ext>
            </a:extLst>
          </p:cNvPr>
          <p:cNvCxnSpPr/>
          <p:nvPr/>
        </p:nvCxnSpPr>
        <p:spPr>
          <a:xfrm flipV="1">
            <a:off x="4826782" y="2188738"/>
            <a:ext cx="616756" cy="1887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xmlns="" id="{FB98E7CC-22C1-4978-B50E-1DCEC07083A0}"/>
              </a:ext>
            </a:extLst>
          </p:cNvPr>
          <p:cNvSpPr txBox="1"/>
          <p:nvPr/>
        </p:nvSpPr>
        <p:spPr>
          <a:xfrm>
            <a:off x="5493139" y="2547395"/>
            <a:ext cx="5786437" cy="1107996"/>
          </a:xfrm>
          <a:prstGeom prst="rect">
            <a:avLst/>
          </a:prstGeom>
          <a:noFill/>
        </p:spPr>
        <p:txBody>
          <a:bodyPr wrap="square" rtlCol="0">
            <a:spAutoFit/>
          </a:bodyPr>
          <a:lstStyle/>
          <a:p>
            <a:r>
              <a:rPr lang="zh-CN" altLang="en-US" sz="6600" dirty="0">
                <a:solidFill>
                  <a:schemeClr val="bg1">
                    <a:lumMod val="95000"/>
                  </a:schemeClr>
                </a:solidFill>
                <a:latin typeface="Gulim" panose="020B0600000101010101" pitchFamily="34" charset="-127"/>
                <a:ea typeface="Gulim" panose="020B0600000101010101" pitchFamily="34" charset="-127"/>
              </a:rPr>
              <a:t>团体输出</a:t>
            </a:r>
          </a:p>
        </p:txBody>
      </p:sp>
    </p:spTree>
    <p:extLst>
      <p:ext uri="{BB962C8B-B14F-4D97-AF65-F5344CB8AC3E}">
        <p14:creationId xmlns:p14="http://schemas.microsoft.com/office/powerpoint/2010/main" val="400783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42670" y="48726"/>
            <a:ext cx="10269084" cy="6804463"/>
            <a:chOff x="1689236" y="155405"/>
            <a:chExt cx="8658545" cy="6804463"/>
          </a:xfrm>
        </p:grpSpPr>
        <p:grpSp>
          <p:nvGrpSpPr>
            <p:cNvPr id="10" name="组合 9"/>
            <p:cNvGrpSpPr/>
            <p:nvPr/>
          </p:nvGrpSpPr>
          <p:grpSpPr>
            <a:xfrm>
              <a:off x="1791948" y="1623123"/>
              <a:ext cx="8453061" cy="4583007"/>
              <a:chOff x="1788160" y="1662632"/>
              <a:chExt cx="8453061" cy="4583007"/>
            </a:xfrm>
          </p:grpSpPr>
          <p:grpSp>
            <p:nvGrpSpPr>
              <p:cNvPr id="7" name="组合 6"/>
              <p:cNvGrpSpPr/>
              <p:nvPr/>
            </p:nvGrpSpPr>
            <p:grpSpPr>
              <a:xfrm>
                <a:off x="1788160" y="1662632"/>
                <a:ext cx="8453061" cy="4583007"/>
                <a:chOff x="1788160" y="1662632"/>
                <a:chExt cx="8204721" cy="4583007"/>
              </a:xfrm>
            </p:grpSpPr>
            <p:sp>
              <p:nvSpPr>
                <p:cNvPr id="26" name="矩形 25"/>
                <p:cNvSpPr/>
                <p:nvPr/>
              </p:nvSpPr>
              <p:spPr>
                <a:xfrm>
                  <a:off x="7950882" y="1662632"/>
                  <a:ext cx="2041999" cy="458300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5" name="矩形 24"/>
                <p:cNvSpPr/>
                <p:nvPr/>
              </p:nvSpPr>
              <p:spPr>
                <a:xfrm>
                  <a:off x="5730806" y="1662632"/>
                  <a:ext cx="2202061" cy="458300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4" name="矩形 23"/>
                <p:cNvSpPr/>
                <p:nvPr/>
              </p:nvSpPr>
              <p:spPr>
                <a:xfrm>
                  <a:off x="3848175" y="1662632"/>
                  <a:ext cx="1882631" cy="458300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6" name="矩形 5"/>
                <p:cNvSpPr/>
                <p:nvPr/>
              </p:nvSpPr>
              <p:spPr>
                <a:xfrm>
                  <a:off x="1788160" y="1666865"/>
                  <a:ext cx="2041999" cy="457792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7" name="直角三角形 26"/>
              <p:cNvSpPr/>
              <p:nvPr/>
            </p:nvSpPr>
            <p:spPr>
              <a:xfrm rot="5400000" flipV="1">
                <a:off x="5361969" y="171681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8" name="直角三角形 27"/>
              <p:cNvSpPr/>
              <p:nvPr/>
            </p:nvSpPr>
            <p:spPr>
              <a:xfrm rot="5400000" flipV="1">
                <a:off x="7591307" y="1708351"/>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grpSp>
        <p:sp>
          <p:nvSpPr>
            <p:cNvPr id="8" name="Rounded Rectangle 7"/>
            <p:cNvSpPr/>
            <p:nvPr/>
          </p:nvSpPr>
          <p:spPr>
            <a:xfrm>
              <a:off x="1689236" y="869941"/>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16" name="Rounded Rectangle 15"/>
            <p:cNvSpPr/>
            <p:nvPr/>
          </p:nvSpPr>
          <p:spPr>
            <a:xfrm>
              <a:off x="1689236" y="62737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18" name="Rounded Rectangle 7"/>
            <p:cNvSpPr/>
            <p:nvPr/>
          </p:nvSpPr>
          <p:spPr>
            <a:xfrm>
              <a:off x="1744919" y="920792"/>
              <a:ext cx="859512" cy="582507"/>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rPr>
                <a:t>目标</a:t>
              </a:r>
              <a:endParaRPr 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19" name="Rounded Rectangle 7"/>
            <p:cNvSpPr/>
            <p:nvPr/>
          </p:nvSpPr>
          <p:spPr>
            <a:xfrm>
              <a:off x="1744919" y="224832"/>
              <a:ext cx="858799" cy="574887"/>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rPr>
                <a:t>背景</a:t>
              </a:r>
              <a:endParaRPr 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22" name="Rounded Rectangle 7"/>
            <p:cNvSpPr/>
            <p:nvPr/>
          </p:nvSpPr>
          <p:spPr>
            <a:xfrm>
              <a:off x="1744919" y="6363166"/>
              <a:ext cx="1455603" cy="531707"/>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rPr>
                <a:t>外部因素</a:t>
              </a:r>
              <a:endParaRPr 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grpSp>
      <p:grpSp>
        <p:nvGrpSpPr>
          <p:cNvPr id="49" name="组合 48"/>
          <p:cNvGrpSpPr/>
          <p:nvPr/>
        </p:nvGrpSpPr>
        <p:grpSpPr>
          <a:xfrm>
            <a:off x="21860"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solidFill>
                <a:srgbClr val="DBB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83195" y="1285541"/>
            <a:ext cx="1169551" cy="4881575"/>
          </a:xfrm>
          <a:prstGeom prst="rect">
            <a:avLst/>
          </a:prstGeom>
          <a:noFill/>
        </p:spPr>
        <p:txBody>
          <a:bodyPr vert="eaVert" wrap="square" rtlCol="0">
            <a:spAutoFit/>
          </a:bodyPr>
          <a:lstStyle/>
          <a:p>
            <a:pPr algn="ctr"/>
            <a:r>
              <a:rPr lang="zh-CN" altLang="en-US" sz="3200" b="1" dirty="0">
                <a:solidFill>
                  <a:schemeClr val="bg1"/>
                </a:solidFill>
                <a:latin typeface="Microsoft JhengHei" panose="020B0604030504040204" pitchFamily="34" charset="-120"/>
                <a:ea typeface="Microsoft JhengHei" panose="020B0604030504040204" pitchFamily="34" charset="-120"/>
                <a:cs typeface="Lantinghei SC Extralight" charset="-122"/>
              </a:rPr>
              <a:t>逻辑模型</a:t>
            </a:r>
            <a:endParaRPr lang="en-US" altLang="zh-CN" sz="32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algn="ctr"/>
            <a:r>
              <a:rPr lang="zh-TW" altLang="en-US" sz="3200" b="1" dirty="0">
                <a:solidFill>
                  <a:schemeClr val="bg1"/>
                </a:solidFill>
                <a:latin typeface="Microsoft JhengHei" panose="020B0604030504040204" pitchFamily="34" charset="-120"/>
                <a:ea typeface="Microsoft JhengHei" panose="020B0604030504040204" pitchFamily="34" charset="-120"/>
                <a:cs typeface="Lantinghei SC Extralight" charset="-122"/>
              </a:rPr>
              <a:t>入學導引課</a:t>
            </a:r>
            <a:endParaRPr lang="zh-CN" altLang="en-US" sz="32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1" name="Rectangle 11"/>
          <p:cNvSpPr/>
          <p:nvPr/>
        </p:nvSpPr>
        <p:spPr>
          <a:xfrm>
            <a:off x="9416956" y="2301832"/>
            <a:ext cx="2419547" cy="3541226"/>
          </a:xfrm>
          <a:prstGeom prst="rect">
            <a:avLst/>
          </a:prstGeom>
        </p:spPr>
        <p:txBody>
          <a:bodyPr wrap="square">
            <a:spAutoFit/>
          </a:bodyPr>
          <a:lstStyle/>
          <a:p>
            <a:pPr marL="286166" lvl="1"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XLP</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课程设计</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lvl="1"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人员支持：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教育中心</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课程挑战方导师和助教</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学员及家庭</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lvl="1"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硬件设施：</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现场教学环境的支持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校图书馆支持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讨论教室</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lvl="1"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工具支持：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GitHub</a:t>
            </a: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Wiki</a:t>
            </a:r>
          </a:p>
          <a:p>
            <a:pPr marL="743355" lvl="2" indent="-286166">
              <a:lnSpc>
                <a:spcPct val="150000"/>
              </a:lnSpc>
              <a:buFont typeface="Arial" panose="020B0604020202020204" pitchFamily="34" charset="0"/>
              <a:buChar char="•"/>
            </a:pPr>
            <a:r>
              <a:rPr lang="en-US" altLang="zh-CN" sz="1067" b="1" dirty="0" err="1">
                <a:solidFill>
                  <a:schemeClr val="bg1"/>
                </a:solidFill>
                <a:latin typeface="Microsoft JhengHei" panose="020B0604030504040204" pitchFamily="34" charset="-120"/>
                <a:ea typeface="Microsoft JhengHei" panose="020B0604030504040204" pitchFamily="34" charset="-120"/>
                <a:cs typeface="Lantinghei SC Extralight" charset="-122"/>
              </a:rPr>
              <a:t>Teambition</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/Trello</a:t>
            </a:r>
          </a:p>
          <a:p>
            <a:pPr marL="286166" lvl="1" indent="-286166">
              <a:lnSpc>
                <a:spcPct val="150000"/>
              </a:lnSpc>
              <a:buFont typeface="Arial" panose="020B0604020202020204" pitchFamily="34" charset="0"/>
              <a:buChar char="•"/>
            </a:pP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4" name="TextBox 12"/>
          <p:cNvSpPr txBox="1"/>
          <p:nvPr/>
        </p:nvSpPr>
        <p:spPr>
          <a:xfrm>
            <a:off x="6601461" y="1949027"/>
            <a:ext cx="2630593" cy="4427238"/>
          </a:xfrm>
          <a:prstGeom prst="rect">
            <a:avLst/>
          </a:prstGeom>
          <a:noFill/>
        </p:spPr>
        <p:txBody>
          <a:bodyPr wrap="square" rtlCol="0">
            <a:spAutoFit/>
          </a:bodyPr>
          <a:lstStyle/>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学习小组建立</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118530" indent="-118530">
              <a:lnSpc>
                <a:spcPct val="12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4</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天</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导引课，三个课程层次。</a:t>
            </a:r>
          </a:p>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课程层次一「我的清华」：</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介绍校内资源（图书馆／实验室／体育场馆／校内社团）</a:t>
            </a:r>
          </a:p>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课程层次二「我与清华」：</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校园探索</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定向越野</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实验室探究</a:t>
            </a:r>
          </a:p>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课程单元三「清华的我」：</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优势（</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standout</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）测试</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个人简历制作（自发迭代）</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学科交叉</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思维重塑</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42316"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计算思维学习</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42316"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范畴论学习</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42316"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数据工作流认知（</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wiki</a:t>
            </a:r>
            <a:r>
              <a:rPr lang="zh-CN" altLang="en-US" sz="1067" b="1" dirty="0">
                <a:solidFill>
                  <a:schemeClr val="bg1"/>
                </a:solidFill>
                <a:latin typeface="Microsoft JhengHei" panose="020B0604030504040204" pitchFamily="34" charset="-120"/>
                <a:cs typeface="Lantinghei SC Extralight" charset="-122"/>
              </a:rPr>
              <a:t>、</a:t>
            </a:r>
            <a:r>
              <a:rPr lang="en-US" altLang="zh-CN" sz="1067" b="1" dirty="0">
                <a:solidFill>
                  <a:schemeClr val="bg1"/>
                </a:solidFill>
                <a:latin typeface="Microsoft JhengHei" panose="020B0604030504040204" pitchFamily="34" charset="-120"/>
                <a:cs typeface="Lantinghei SC Extralight" charset="-122"/>
              </a:rPr>
              <a:t>git</a:t>
            </a:r>
            <a:r>
              <a:rPr lang="zh-CN" altLang="en-US" sz="1067" b="1" dirty="0">
                <a:solidFill>
                  <a:schemeClr val="bg1"/>
                </a:solidFill>
                <a:latin typeface="Microsoft JhengHei" panose="020B0604030504040204" pitchFamily="34" charset="-120"/>
                <a:cs typeface="Lantinghei SC Extralight" charset="-122"/>
              </a:rPr>
              <a:t>工具学习</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509681"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团队协同</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班级宪章制定</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社群画布</a:t>
            </a: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cs typeface="Lantinghei SC Extralight" charset="-122"/>
              </a:rPr>
              <a:t>终极汇报</a:t>
            </a:r>
            <a:endParaRPr lang="en-US" altLang="zh-CN" sz="1067" b="1" dirty="0">
              <a:solidFill>
                <a:schemeClr val="bg1"/>
              </a:solidFill>
              <a:latin typeface="Microsoft JhengHei" panose="020B0604030504040204" pitchFamily="34" charset="-120"/>
              <a:cs typeface="Lantinghei SC Extralight" charset="-122"/>
            </a:endParaRP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cs typeface="Lantinghei SC Extralight" charset="-122"/>
              </a:rPr>
              <a:t>学员手册</a:t>
            </a:r>
          </a:p>
        </p:txBody>
      </p:sp>
      <p:sp>
        <p:nvSpPr>
          <p:cNvPr id="35" name="TextBox 25"/>
          <p:cNvSpPr txBox="1"/>
          <p:nvPr/>
        </p:nvSpPr>
        <p:spPr>
          <a:xfrm>
            <a:off x="4325620" y="2302087"/>
            <a:ext cx="2357120" cy="2259786"/>
          </a:xfrm>
          <a:prstGeom prst="rect">
            <a:avLst/>
          </a:prstGeom>
          <a:noFill/>
        </p:spPr>
        <p:txBody>
          <a:bodyPr wrap="square" rtlCol="0">
            <a:spAutoFit/>
          </a:bodyPr>
          <a:lstStyle/>
          <a:p>
            <a:pPr marL="23706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班级宪章</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社群画布</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逻辑模型（每日迭代）</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学员手册</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终极汇报</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Wiki</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a:t>
            </a:r>
            <a:r>
              <a:rPr lang="en-US" altLang="zh-CN" sz="1067" b="1" dirty="0" err="1">
                <a:solidFill>
                  <a:schemeClr val="bg1"/>
                </a:solidFill>
                <a:latin typeface="Microsoft JhengHei" panose="020B0604030504040204" pitchFamily="34" charset="-120"/>
                <a:ea typeface="Microsoft JhengHei" panose="020B0604030504040204" pitchFamily="34" charset="-120"/>
                <a:cs typeface="Lantinghei SC Extralight" charset="-122"/>
              </a:rPr>
              <a:t>git</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数据</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0"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457189" lvl="2"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个人简历</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457189" lvl="2"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每日学习报告</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0" lvl="2" indent="-237061">
              <a:lnSpc>
                <a:spcPct val="12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班级社群平台</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6" name="TextBox 27"/>
          <p:cNvSpPr txBox="1"/>
          <p:nvPr/>
        </p:nvSpPr>
        <p:spPr>
          <a:xfrm>
            <a:off x="1773145" y="2290145"/>
            <a:ext cx="2519833" cy="1865704"/>
          </a:xfrm>
          <a:prstGeom prst="rect">
            <a:avLst/>
          </a:prstGeom>
          <a:noFill/>
        </p:spPr>
        <p:txBody>
          <a:bodyPr wrap="square" rtlCol="0">
            <a:spAutoFit/>
          </a:bodyPr>
          <a:lstStyle/>
          <a:p>
            <a:pPr marL="286166"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团队协同记录是否体现高效性</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输出文档是否高质量强逻辑</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对新知识学习接纳程度</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与他人沟通协作的有效性</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indent="-286166">
              <a:lnSpc>
                <a:spcPct val="120000"/>
              </a:lnSpc>
              <a:buFont typeface="Arial" panose="020B0604020202020204" pitchFamily="34" charset="0"/>
              <a:buChar char="•"/>
            </a:pP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7" name="TextBox 25"/>
          <p:cNvSpPr txBox="1"/>
          <p:nvPr/>
        </p:nvSpPr>
        <p:spPr>
          <a:xfrm>
            <a:off x="2858471" y="798608"/>
            <a:ext cx="8895264" cy="584968"/>
          </a:xfrm>
          <a:prstGeom prst="rect">
            <a:avLst/>
          </a:prstGeom>
          <a:noFill/>
        </p:spPr>
        <p:txBody>
          <a:bodyPr wrap="square" rtlCol="0">
            <a:spAutoFit/>
          </a:bodyPr>
          <a:lstStyle/>
          <a:p>
            <a:r>
              <a:rPr lang="zh-CN" altLang="en-US" sz="1067" b="1" dirty="0">
                <a:solidFill>
                  <a:schemeClr val="bg1"/>
                </a:solidFill>
                <a:latin typeface="微軟正黑體" panose="020B0604030504040204" pitchFamily="34" charset="-120"/>
                <a:ea typeface="微軟正黑體" panose="020B0604030504040204" pitchFamily="34" charset="-120"/>
                <a:cs typeface="Lantinghei SC Extralight" charset="-122"/>
              </a:rPr>
              <a:t>宏观：交叉学科合作，提升工程管理人员决策、计划、组织、指挥、协调与控制能力</a:t>
            </a:r>
            <a:endParaRPr lang="en-US" altLang="zh-CN" sz="1067" b="1" dirty="0">
              <a:solidFill>
                <a:schemeClr val="bg1"/>
              </a:solidFill>
              <a:latin typeface="微軟正黑體" panose="020B0604030504040204" pitchFamily="34" charset="-120"/>
              <a:ea typeface="微軟正黑體" panose="020B0604030504040204" pitchFamily="34" charset="-120"/>
              <a:cs typeface="Lantinghei SC Extralight" charset="-122"/>
            </a:endParaRPr>
          </a:p>
          <a:p>
            <a:r>
              <a:rPr lang="zh-CN" altLang="en-US" sz="1067" b="1" dirty="0">
                <a:solidFill>
                  <a:schemeClr val="bg1"/>
                </a:solidFill>
                <a:latin typeface="微軟正黑體" panose="020B0604030504040204" pitchFamily="34" charset="-120"/>
                <a:ea typeface="微軟正黑體" panose="020B0604030504040204" pitchFamily="34" charset="-120"/>
                <a:cs typeface="Lantinghei SC Extralight" charset="-122"/>
              </a:rPr>
              <a:t>中观：引入计算思维到工程管理中，加快团队协作效率，迭代提升工程质量</a:t>
            </a:r>
            <a:endParaRPr lang="en-US" altLang="zh-CN" sz="1067" b="1" dirty="0">
              <a:solidFill>
                <a:schemeClr val="bg1"/>
              </a:solidFill>
              <a:latin typeface="微軟正黑體" panose="020B0604030504040204" pitchFamily="34" charset="-120"/>
              <a:ea typeface="微軟正黑體" panose="020B0604030504040204" pitchFamily="34" charset="-120"/>
              <a:cs typeface="Lantinghei SC Extralight" charset="-122"/>
            </a:endParaRPr>
          </a:p>
          <a:p>
            <a:r>
              <a:rPr lang="zh-CN" altLang="en-US" sz="1067" b="1" dirty="0">
                <a:solidFill>
                  <a:schemeClr val="bg1"/>
                </a:solidFill>
                <a:latin typeface="微軟正黑體" panose="020B0604030504040204" pitchFamily="34" charset="-120"/>
                <a:ea typeface="微軟正黑體" panose="020B0604030504040204" pitchFamily="34" charset="-120"/>
                <a:cs typeface="Lantinghei SC Extralight" charset="-122"/>
              </a:rPr>
              <a:t>微观：使用配置管理工具，通过迭代和多人协作，提高团队文档输出质量</a:t>
            </a:r>
          </a:p>
        </p:txBody>
      </p:sp>
      <p:sp>
        <p:nvSpPr>
          <p:cNvPr id="38" name="TextBox 25"/>
          <p:cNvSpPr txBox="1"/>
          <p:nvPr/>
        </p:nvSpPr>
        <p:spPr>
          <a:xfrm>
            <a:off x="2839499" y="97904"/>
            <a:ext cx="9364143" cy="584968"/>
          </a:xfrm>
          <a:prstGeom prst="rect">
            <a:avLst/>
          </a:prstGeom>
          <a:noFill/>
        </p:spPr>
        <p:txBody>
          <a:bodyPr wrap="square" rtlCol="0">
            <a:spAutoFit/>
          </a:bodyPr>
          <a:lstStyle/>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宏观：清华大学工程管理硕士（以下简称：</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），旨在满足我国现代工程事业发展对工程管理人才的迫切需求，提高工程管理人员质量。</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中观：清华大学为</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开设「</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入学导引课」，清华大学工程管理硕士项目致力于培养国家重点行业和新兴产业的骨干人才。</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微观：清华大学</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为新生开设入学导引课。</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0" name="Rounded Rectangle 7"/>
          <p:cNvSpPr/>
          <p:nvPr/>
        </p:nvSpPr>
        <p:spPr>
          <a:xfrm>
            <a:off x="2525551" y="1610056"/>
            <a:ext cx="958419" cy="46278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效果</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1" name="Rounded Rectangle 7"/>
          <p:cNvSpPr/>
          <p:nvPr/>
        </p:nvSpPr>
        <p:spPr>
          <a:xfrm>
            <a:off x="5029140" y="1607537"/>
            <a:ext cx="950153" cy="45260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输出</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2" name="Rounded Rectangle 7"/>
          <p:cNvSpPr/>
          <p:nvPr/>
        </p:nvSpPr>
        <p:spPr>
          <a:xfrm>
            <a:off x="7489398" y="1592276"/>
            <a:ext cx="987823" cy="46278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过程</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3" name="Rounded Rectangle 7"/>
          <p:cNvSpPr/>
          <p:nvPr/>
        </p:nvSpPr>
        <p:spPr>
          <a:xfrm>
            <a:off x="10004195" y="1597356"/>
            <a:ext cx="968605" cy="46278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输入</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2" name="文本框 1"/>
          <p:cNvSpPr txBox="1"/>
          <p:nvPr/>
        </p:nvSpPr>
        <p:spPr>
          <a:xfrm>
            <a:off x="3512044" y="6206146"/>
            <a:ext cx="4831772" cy="584968"/>
          </a:xfrm>
          <a:prstGeom prst="rect">
            <a:avLst/>
          </a:prstGeom>
          <a:noFill/>
        </p:spPr>
        <p:txBody>
          <a:bodyPr wrap="none" rtlCol="0">
            <a:spAutoFit/>
          </a:bodyPr>
          <a:lstStyle/>
          <a:p>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 1.</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学生在入学导引课初期，自我意识与集体意识需要进行磨合才能形成自组织</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 </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2.</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学生在有限时间内的健康与体力需要保持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 </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3.</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夜间教室、网络的不稳定因素</a:t>
            </a:r>
          </a:p>
        </p:txBody>
      </p:sp>
      <p:sp>
        <p:nvSpPr>
          <p:cNvPr id="3" name="矩形 2"/>
          <p:cNvSpPr/>
          <p:nvPr/>
        </p:nvSpPr>
        <p:spPr>
          <a:xfrm>
            <a:off x="-36126" y="2261544"/>
            <a:ext cx="878767" cy="420564"/>
          </a:xfrm>
          <a:prstGeom prst="rect">
            <a:avLst/>
          </a:prstGeom>
        </p:spPr>
        <p:txBody>
          <a:bodyPr wrap="none">
            <a:spAutoFit/>
          </a:bodyPr>
          <a:lstStyle/>
          <a:p>
            <a:r>
              <a:rPr lang="en-US" altLang="zh-TW" sz="2133"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endParaRPr lang="zh-TW" altLang="en-US" sz="2133" b="1" dirty="0"/>
          </a:p>
        </p:txBody>
      </p:sp>
    </p:spTree>
    <p:extLst>
      <p:ext uri="{BB962C8B-B14F-4D97-AF65-F5344CB8AC3E}">
        <p14:creationId xmlns:p14="http://schemas.microsoft.com/office/powerpoint/2010/main" val="15544989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7E86D75-0B20-4B64-9E97-8AD01C3A566A}"/>
              </a:ext>
            </a:extLst>
          </p:cNvPr>
          <p:cNvGrpSpPr/>
          <p:nvPr/>
        </p:nvGrpSpPr>
        <p:grpSpPr>
          <a:xfrm>
            <a:off x="2713694" y="1510813"/>
            <a:ext cx="7701813" cy="4960472"/>
            <a:chOff x="1689236" y="155405"/>
            <a:chExt cx="8658545" cy="6613963"/>
          </a:xfrm>
        </p:grpSpPr>
        <p:grpSp>
          <p:nvGrpSpPr>
            <p:cNvPr id="3" name="组合 2">
              <a:extLst>
                <a:ext uri="{FF2B5EF4-FFF2-40B4-BE49-F238E27FC236}">
                  <a16:creationId xmlns:a16="http://schemas.microsoft.com/office/drawing/2014/main" xmlns="" id="{E469FC3A-9094-4ACC-8CF5-2722151FA2E6}"/>
                </a:ext>
              </a:extLst>
            </p:cNvPr>
            <p:cNvGrpSpPr/>
            <p:nvPr/>
          </p:nvGrpSpPr>
          <p:grpSpPr>
            <a:xfrm>
              <a:off x="1791948" y="1677450"/>
              <a:ext cx="8453120" cy="4346802"/>
              <a:chOff x="1788160" y="1716959"/>
              <a:chExt cx="8453120" cy="4346802"/>
            </a:xfrm>
          </p:grpSpPr>
          <p:grpSp>
            <p:nvGrpSpPr>
              <p:cNvPr id="10" name="组合 9">
                <a:extLst>
                  <a:ext uri="{FF2B5EF4-FFF2-40B4-BE49-F238E27FC236}">
                    <a16:creationId xmlns:a16="http://schemas.microsoft.com/office/drawing/2014/main" xmlns="" id="{44B57515-18BF-41E7-B1A6-19D447930069}"/>
                  </a:ext>
                </a:extLst>
              </p:cNvPr>
              <p:cNvGrpSpPr/>
              <p:nvPr/>
            </p:nvGrpSpPr>
            <p:grpSpPr>
              <a:xfrm>
                <a:off x="1788160" y="1717895"/>
                <a:ext cx="8453120" cy="4345866"/>
                <a:chOff x="1788160" y="1717895"/>
                <a:chExt cx="8204778" cy="4345866"/>
              </a:xfrm>
            </p:grpSpPr>
            <p:sp>
              <p:nvSpPr>
                <p:cNvPr id="15" name="矩形 14">
                  <a:extLst>
                    <a:ext uri="{FF2B5EF4-FFF2-40B4-BE49-F238E27FC236}">
                      <a16:creationId xmlns:a16="http://schemas.microsoft.com/office/drawing/2014/main" xmlns="" id="{9399111A-98FD-4E23-A823-7A22C1A3E2D0}"/>
                    </a:ext>
                  </a:extLst>
                </p:cNvPr>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6" name="矩形 15">
                  <a:extLst>
                    <a:ext uri="{FF2B5EF4-FFF2-40B4-BE49-F238E27FC236}">
                      <a16:creationId xmlns:a16="http://schemas.microsoft.com/office/drawing/2014/main" xmlns="" id="{2BE95333-4D65-4104-815B-434F3815EB36}"/>
                    </a:ext>
                  </a:extLst>
                </p:cNvPr>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7" name="矩形 16">
                  <a:extLst>
                    <a:ext uri="{FF2B5EF4-FFF2-40B4-BE49-F238E27FC236}">
                      <a16:creationId xmlns:a16="http://schemas.microsoft.com/office/drawing/2014/main" xmlns="" id="{94791A57-F47E-47AB-A6CE-61E387CCF79A}"/>
                    </a:ext>
                  </a:extLst>
                </p:cNvPr>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8" name="矩形 17">
                  <a:extLst>
                    <a:ext uri="{FF2B5EF4-FFF2-40B4-BE49-F238E27FC236}">
                      <a16:creationId xmlns:a16="http://schemas.microsoft.com/office/drawing/2014/main" xmlns="" id="{1C7DCAF7-1455-45E8-A3AB-727074112A4B}"/>
                    </a:ext>
                  </a:extLst>
                </p:cNvPr>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grpSp>
          <p:sp>
            <p:nvSpPr>
              <p:cNvPr id="11" name="直角三角形 10">
                <a:extLst>
                  <a:ext uri="{FF2B5EF4-FFF2-40B4-BE49-F238E27FC236}">
                    <a16:creationId xmlns:a16="http://schemas.microsoft.com/office/drawing/2014/main" xmlns="" id="{CD0F3144-11AD-48AF-80E4-5E54BCF61324}"/>
                  </a:ext>
                </a:extLst>
              </p:cNvPr>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2" name="直角三角形 11">
                <a:extLst>
                  <a:ext uri="{FF2B5EF4-FFF2-40B4-BE49-F238E27FC236}">
                    <a16:creationId xmlns:a16="http://schemas.microsoft.com/office/drawing/2014/main" xmlns="" id="{4E3FAA5F-C514-4985-9F01-3D9A7F215E2F}"/>
                  </a:ext>
                </a:extLst>
              </p:cNvPr>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3" name="直角三角形 12">
                <a:extLst>
                  <a:ext uri="{FF2B5EF4-FFF2-40B4-BE49-F238E27FC236}">
                    <a16:creationId xmlns:a16="http://schemas.microsoft.com/office/drawing/2014/main" xmlns="" id="{77EDF154-A998-418D-8D97-736C2CA2DE20}"/>
                  </a:ext>
                </a:extLst>
              </p:cNvPr>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4" name="直角三角形 13">
                <a:extLst>
                  <a:ext uri="{FF2B5EF4-FFF2-40B4-BE49-F238E27FC236}">
                    <a16:creationId xmlns:a16="http://schemas.microsoft.com/office/drawing/2014/main" xmlns="" id="{105F5F2C-A6B6-4941-AC2F-B324A59F8B11}"/>
                  </a:ext>
                </a:extLst>
              </p:cNvPr>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grpSp>
        <p:sp>
          <p:nvSpPr>
            <p:cNvPr id="4" name="Rounded Rectangle 7">
              <a:extLst>
                <a:ext uri="{FF2B5EF4-FFF2-40B4-BE49-F238E27FC236}">
                  <a16:creationId xmlns:a16="http://schemas.microsoft.com/office/drawing/2014/main" xmlns="" id="{E2D0ECA1-76A7-4FCB-A740-A29FFBCF0822}"/>
                </a:ext>
              </a:extLst>
            </p:cNvPr>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1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5" name="Rounded Rectangle 3">
              <a:extLst>
                <a:ext uri="{FF2B5EF4-FFF2-40B4-BE49-F238E27FC236}">
                  <a16:creationId xmlns:a16="http://schemas.microsoft.com/office/drawing/2014/main" xmlns="" id="{4B3F04D5-0BC7-46F2-B2D8-3238B936DBF7}"/>
                </a:ext>
              </a:extLst>
            </p:cNvPr>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6" name="Rounded Rectangle 15">
              <a:extLst>
                <a:ext uri="{FF2B5EF4-FFF2-40B4-BE49-F238E27FC236}">
                  <a16:creationId xmlns:a16="http://schemas.microsoft.com/office/drawing/2014/main" xmlns="" id="{A953DCAE-A2C7-4C20-A99D-E8441CF74790}"/>
                </a:ext>
              </a:extLst>
            </p:cNvPr>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1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7" name="Rounded Rectangle 7">
              <a:extLst>
                <a:ext uri="{FF2B5EF4-FFF2-40B4-BE49-F238E27FC236}">
                  <a16:creationId xmlns:a16="http://schemas.microsoft.com/office/drawing/2014/main" xmlns="" id="{4E052AB0-823F-4DE9-94A4-4282F7A49ADC}"/>
                </a:ext>
              </a:extLst>
            </p:cNvPr>
            <p:cNvSpPr/>
            <p:nvPr/>
          </p:nvSpPr>
          <p:spPr>
            <a:xfrm>
              <a:off x="1689236" y="946372"/>
              <a:ext cx="970154"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rPr>
                <a:t>目标</a:t>
              </a:r>
              <a:endParaRPr 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8" name="Rounded Rectangle 7">
              <a:extLst>
                <a:ext uri="{FF2B5EF4-FFF2-40B4-BE49-F238E27FC236}">
                  <a16:creationId xmlns:a16="http://schemas.microsoft.com/office/drawing/2014/main" xmlns="" id="{524D1F63-6465-4123-87FE-DF327F1128FB}"/>
                </a:ext>
              </a:extLst>
            </p:cNvPr>
            <p:cNvSpPr/>
            <p:nvPr/>
          </p:nvSpPr>
          <p:spPr>
            <a:xfrm>
              <a:off x="1689236" y="155405"/>
              <a:ext cx="970154"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rPr>
                <a:t>背景</a:t>
              </a:r>
              <a:endParaRPr 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9" name="Rounded Rectangle 7">
              <a:extLst>
                <a:ext uri="{FF2B5EF4-FFF2-40B4-BE49-F238E27FC236}">
                  <a16:creationId xmlns:a16="http://schemas.microsoft.com/office/drawing/2014/main" xmlns="" id="{21829E70-912B-4FE7-A4E0-527FEFAA8FBD}"/>
                </a:ext>
              </a:extLst>
            </p:cNvPr>
            <p:cNvSpPr/>
            <p:nvPr/>
          </p:nvSpPr>
          <p:spPr>
            <a:xfrm>
              <a:off x="1712908" y="6083204"/>
              <a:ext cx="1489587"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rPr>
                <a:t>外部因素</a:t>
              </a:r>
              <a:endParaRPr 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grpSp>
      <p:grpSp>
        <p:nvGrpSpPr>
          <p:cNvPr id="19" name="组合 18">
            <a:extLst>
              <a:ext uri="{FF2B5EF4-FFF2-40B4-BE49-F238E27FC236}">
                <a16:creationId xmlns:a16="http://schemas.microsoft.com/office/drawing/2014/main" xmlns="" id="{C1D8D5E8-80B4-47F4-9A2F-9748047D4D22}"/>
              </a:ext>
            </a:extLst>
          </p:cNvPr>
          <p:cNvGrpSpPr/>
          <p:nvPr/>
        </p:nvGrpSpPr>
        <p:grpSpPr>
          <a:xfrm>
            <a:off x="1463162" y="1379972"/>
            <a:ext cx="1082282" cy="5157788"/>
            <a:chOff x="-80966" y="-19050"/>
            <a:chExt cx="1443043" cy="6877051"/>
          </a:xfrm>
        </p:grpSpPr>
        <p:sp>
          <p:nvSpPr>
            <p:cNvPr id="20" name="任意多边形 49">
              <a:extLst>
                <a:ext uri="{FF2B5EF4-FFF2-40B4-BE49-F238E27FC236}">
                  <a16:creationId xmlns:a16="http://schemas.microsoft.com/office/drawing/2014/main" xmlns="" id="{BE851F32-4B04-4682-B978-B5F096199C85}"/>
                </a:ext>
              </a:extLst>
            </p:cNvPr>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solidFill>
                <a:srgbClr val="DBB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21" name="任意多边形 50">
              <a:extLst>
                <a:ext uri="{FF2B5EF4-FFF2-40B4-BE49-F238E27FC236}">
                  <a16:creationId xmlns:a16="http://schemas.microsoft.com/office/drawing/2014/main" xmlns="" id="{CA1B4C92-0170-42FB-A7BD-566DCDB7A56D}"/>
                </a:ext>
              </a:extLst>
            </p:cNvPr>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cxnSp>
          <p:nvCxnSpPr>
            <p:cNvPr id="22" name="直接连接符 21">
              <a:extLst>
                <a:ext uri="{FF2B5EF4-FFF2-40B4-BE49-F238E27FC236}">
                  <a16:creationId xmlns:a16="http://schemas.microsoft.com/office/drawing/2014/main" xmlns="" id="{F4CA7385-AD50-48B3-BEA8-B9466127C168}"/>
                </a:ext>
              </a:extLst>
            </p:cNvPr>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xmlns="" id="{8EDEBDED-5282-4FB6-93C8-3E0CDC288328}"/>
              </a:ext>
            </a:extLst>
          </p:cNvPr>
          <p:cNvSpPr txBox="1"/>
          <p:nvPr/>
        </p:nvSpPr>
        <p:spPr>
          <a:xfrm>
            <a:off x="1471926" y="2356509"/>
            <a:ext cx="921385" cy="3661181"/>
          </a:xfrm>
          <a:prstGeom prst="rect">
            <a:avLst/>
          </a:prstGeom>
          <a:noFill/>
        </p:spPr>
        <p:txBody>
          <a:bodyPr vert="eaVert" wrap="square" rtlCol="0">
            <a:spAutoFit/>
          </a:bodyPr>
          <a:lstStyle/>
          <a:p>
            <a:pPr algn="ctr"/>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逻辑模型</a:t>
            </a:r>
            <a:endParaRPr lang="en-US" altLang="zh-CN"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algn="ctr"/>
            <a:r>
              <a:rPr lang="zh-CN" sz="2400" b="1" dirty="0">
                <a:solidFill>
                  <a:schemeClr val="bg1"/>
                </a:solidFill>
                <a:latin typeface="Microsoft JhengHei" panose="020B0604030504040204" pitchFamily="34" charset="-120"/>
                <a:cs typeface="Lantinghei SC Extralight" charset="-122"/>
              </a:rPr>
              <a:t>班级宪章</a:t>
            </a:r>
          </a:p>
        </p:txBody>
      </p:sp>
      <p:sp>
        <p:nvSpPr>
          <p:cNvPr id="24" name="Rectangle 11">
            <a:extLst>
              <a:ext uri="{FF2B5EF4-FFF2-40B4-BE49-F238E27FC236}">
                <a16:creationId xmlns:a16="http://schemas.microsoft.com/office/drawing/2014/main" xmlns="" id="{61BA5C46-E820-43F8-822F-E168B1BF2318}"/>
              </a:ext>
            </a:extLst>
          </p:cNvPr>
          <p:cNvSpPr/>
          <p:nvPr/>
        </p:nvSpPr>
        <p:spPr>
          <a:xfrm>
            <a:off x="8509484" y="3120633"/>
            <a:ext cx="1814660" cy="1938020"/>
          </a:xfrm>
          <a:prstGeom prst="rect">
            <a:avLst/>
          </a:prstGeom>
        </p:spPr>
        <p:txBody>
          <a:bodyPr wrap="square">
            <a:spAutoFit/>
          </a:bodyPr>
          <a:lstStyle/>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超限学习过程</a:t>
            </a:r>
            <a:endParaRPr lang="zh-CN" altLang="en-US" sz="800" b="1" dirty="0">
              <a:solidFill>
                <a:schemeClr val="bg1"/>
              </a:solidFill>
              <a:latin typeface="Microsoft JhengHei" panose="020B0604030504040204" pitchFamily="34" charset="-120"/>
              <a:cs typeface="Lantinghei SC Extralight" charset="-122"/>
            </a:endParaRPr>
          </a:p>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2017年MEM第一批XLP班级制定的《MEM班级宪章》</a:t>
            </a:r>
          </a:p>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参考资料：合弄制宪章</a:t>
            </a:r>
          </a:p>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cs typeface="Lantinghei SC Extralight" charset="-122"/>
              </a:rPr>
              <a:t>wiki</a:t>
            </a:r>
            <a:r>
              <a:rPr lang="zh-CN" altLang="en-US" sz="800" b="1" dirty="0">
                <a:solidFill>
                  <a:schemeClr val="bg1"/>
                </a:solidFill>
                <a:latin typeface="Microsoft JhengHei" panose="020B0604030504040204" pitchFamily="34" charset="-120"/>
                <a:cs typeface="Lantinghei SC Extralight" charset="-122"/>
              </a:rPr>
              <a:t>，</a:t>
            </a:r>
            <a:r>
              <a:rPr lang="en-US" altLang="zh-CN" sz="800" b="1" dirty="0">
                <a:solidFill>
                  <a:schemeClr val="bg1"/>
                </a:solidFill>
                <a:latin typeface="Microsoft JhengHei" panose="020B0604030504040204" pitchFamily="34" charset="-120"/>
                <a:cs typeface="Lantinghei SC Extralight" charset="-122"/>
              </a:rPr>
              <a:t>git</a:t>
            </a:r>
            <a:r>
              <a:rPr lang="zh-CN" altLang="en-US" sz="800" b="1" dirty="0">
                <a:solidFill>
                  <a:schemeClr val="bg1"/>
                </a:solidFill>
                <a:latin typeface="Microsoft JhengHei" panose="020B0604030504040204" pitchFamily="34" charset="-120"/>
                <a:cs typeface="Lantinghei SC Extralight" charset="-122"/>
              </a:rPr>
              <a:t>工具支持</a:t>
            </a:r>
          </a:p>
          <a:p>
            <a:pPr marL="214630" lvl="1" indent="-214630">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MEM</a:t>
            </a: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教育中心的支持 </a:t>
            </a:r>
            <a:endPar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14630" lvl="1" indent="-214630">
              <a:lnSpc>
                <a:spcPct val="15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课程挑战方的导师、助教支持</a:t>
            </a:r>
          </a:p>
          <a:p>
            <a:pPr marL="214630" lvl="1" indent="-214630">
              <a:lnSpc>
                <a:spcPct val="15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班级学员的支持</a:t>
            </a:r>
          </a:p>
          <a:p>
            <a:pPr marL="214630" lvl="1" indent="-214630">
              <a:lnSpc>
                <a:spcPct val="150000"/>
              </a:lnSpc>
              <a:buFont typeface="Arial" panose="020B0604020202020204" pitchFamily="34" charset="0"/>
              <a:buChar char="•"/>
            </a:pPr>
            <a:endPar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14630" lvl="1" indent="-214630">
              <a:lnSpc>
                <a:spcPct val="150000"/>
              </a:lnSpc>
              <a:buFont typeface="Arial" panose="020B0604020202020204" pitchFamily="34" charset="0"/>
              <a:buChar char="•"/>
            </a:pPr>
            <a:endPar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25" name="TextBox 12">
            <a:extLst>
              <a:ext uri="{FF2B5EF4-FFF2-40B4-BE49-F238E27FC236}">
                <a16:creationId xmlns:a16="http://schemas.microsoft.com/office/drawing/2014/main" xmlns="" id="{0E70800C-44FE-44C7-88AC-4C30CC8AF9DC}"/>
              </a:ext>
            </a:extLst>
          </p:cNvPr>
          <p:cNvSpPr txBox="1"/>
          <p:nvPr/>
        </p:nvSpPr>
        <p:spPr>
          <a:xfrm>
            <a:off x="6580740" y="3121350"/>
            <a:ext cx="1883023" cy="1418590"/>
          </a:xfrm>
          <a:prstGeom prst="rect">
            <a:avLst/>
          </a:prstGeom>
          <a:noFill/>
        </p:spPr>
        <p:txBody>
          <a:bodyPr wrap="square" rtlCol="0">
            <a:spAutoFit/>
          </a:bodyPr>
          <a:lstStyle/>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宪章架构、组织机构、逻辑关系确立</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按照宪章架构分块填充宪章各项内容</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整合宪章各项内容，并组内讨论确定初稿</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宪章评议</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根据评议结果及会议记录修改宪章</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确定终稿，形成出版物</a:t>
            </a:r>
          </a:p>
        </p:txBody>
      </p:sp>
      <p:sp>
        <p:nvSpPr>
          <p:cNvPr id="26" name="TextBox 25">
            <a:extLst>
              <a:ext uri="{FF2B5EF4-FFF2-40B4-BE49-F238E27FC236}">
                <a16:creationId xmlns:a16="http://schemas.microsoft.com/office/drawing/2014/main" xmlns="" id="{B43DDC13-926D-45A6-8646-AF155E5CF84A}"/>
              </a:ext>
            </a:extLst>
          </p:cNvPr>
          <p:cNvSpPr txBox="1"/>
          <p:nvPr/>
        </p:nvSpPr>
        <p:spPr>
          <a:xfrm>
            <a:off x="4742701" y="3120981"/>
            <a:ext cx="1883760" cy="386080"/>
          </a:xfrm>
          <a:prstGeom prst="rect">
            <a:avLst/>
          </a:prstGeom>
          <a:noFill/>
        </p:spPr>
        <p:txBody>
          <a:bodyPr wrap="square" rtlCol="0">
            <a:spAutoFit/>
          </a:bodyPr>
          <a:lstStyle/>
          <a:p>
            <a:pPr marL="177800" indent="-177800">
              <a:lnSpc>
                <a:spcPct val="12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各更迭版本的班级宪章</a:t>
            </a:r>
          </a:p>
          <a:p>
            <a:pPr marL="177800" indent="-177800">
              <a:lnSpc>
                <a:spcPct val="12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班级宪章出版物</a:t>
            </a:r>
          </a:p>
        </p:txBody>
      </p:sp>
      <p:sp>
        <p:nvSpPr>
          <p:cNvPr id="27" name="TextBox 27">
            <a:extLst>
              <a:ext uri="{FF2B5EF4-FFF2-40B4-BE49-F238E27FC236}">
                <a16:creationId xmlns:a16="http://schemas.microsoft.com/office/drawing/2014/main" xmlns="" id="{A65266D7-6DC1-4FB8-A986-88A6994A456B}"/>
              </a:ext>
            </a:extLst>
          </p:cNvPr>
          <p:cNvSpPr txBox="1"/>
          <p:nvPr/>
        </p:nvSpPr>
        <p:spPr>
          <a:xfrm>
            <a:off x="2852825" y="3111868"/>
            <a:ext cx="1889875" cy="533400"/>
          </a:xfrm>
          <a:prstGeom prst="rect">
            <a:avLst/>
          </a:prstGeom>
          <a:noFill/>
        </p:spPr>
        <p:txBody>
          <a:bodyPr wrap="square" rtlCol="0">
            <a:spAutoFit/>
          </a:bodyPr>
          <a:lstStyle/>
          <a:p>
            <a:pPr marL="171450" indent="-171450">
              <a:lnSpc>
                <a:spcPct val="120000"/>
              </a:lnSpc>
              <a:buFont typeface="Wingdings" panose="05000000000000000000" charset="0"/>
              <a:buChar char=""/>
            </a:pPr>
            <a:r>
              <a:rPr lang="en-US" altLang="zh-CN" sz="800" b="1" dirty="0">
                <a:solidFill>
                  <a:srgbClr val="FFFF00"/>
                </a:solidFill>
                <a:latin typeface="Microsoft JhengHei" panose="020B0604030504040204" pitchFamily="34" charset="-120"/>
                <a:cs typeface="Lantinghei SC Extralight" charset="-122"/>
              </a:rPr>
              <a:t>MEM</a:t>
            </a:r>
            <a:r>
              <a:rPr lang="zh-CN" altLang="en-US" sz="800" b="1" dirty="0">
                <a:solidFill>
                  <a:srgbClr val="FFFF00"/>
                </a:solidFill>
                <a:latin typeface="Microsoft JhengHei" panose="020B0604030504040204" pitchFamily="34" charset="-120"/>
                <a:cs typeface="Lantinghei SC Extralight" charset="-122"/>
              </a:rPr>
              <a:t>班级章程切实可行，具备实操性、指导性</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cs typeface="Lantinghei SC Extralight" charset="-122"/>
              </a:rPr>
              <a:t>班级章程涵盖学员班级生活各方面</a:t>
            </a:r>
          </a:p>
        </p:txBody>
      </p:sp>
      <p:sp>
        <p:nvSpPr>
          <p:cNvPr id="28" name="TextBox 25">
            <a:extLst>
              <a:ext uri="{FF2B5EF4-FFF2-40B4-BE49-F238E27FC236}">
                <a16:creationId xmlns:a16="http://schemas.microsoft.com/office/drawing/2014/main" xmlns="" id="{D6783A2E-08ED-4740-B85E-CEBD8558A433}"/>
              </a:ext>
            </a:extLst>
          </p:cNvPr>
          <p:cNvSpPr txBox="1"/>
          <p:nvPr/>
        </p:nvSpPr>
        <p:spPr>
          <a:xfrm>
            <a:off x="3576650" y="2135455"/>
            <a:ext cx="6671448" cy="398780"/>
          </a:xfrm>
          <a:prstGeom prst="rect">
            <a:avLst/>
          </a:prstGeom>
          <a:noFill/>
        </p:spPr>
        <p:txBody>
          <a:bodyPr wrap="square" rtlCol="0">
            <a:spAutoFit/>
          </a:bodyPr>
          <a:lstStyle/>
          <a:p>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制定一个以全体</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学生的共同目标为基础的，规范了班级活动相应的规章制度及流程的班级宪章，以充分整合与利用各类资源完成班级目标。</a:t>
            </a:r>
          </a:p>
        </p:txBody>
      </p:sp>
      <p:sp>
        <p:nvSpPr>
          <p:cNvPr id="29" name="TextBox 25">
            <a:extLst>
              <a:ext uri="{FF2B5EF4-FFF2-40B4-BE49-F238E27FC236}">
                <a16:creationId xmlns:a16="http://schemas.microsoft.com/office/drawing/2014/main" xmlns="" id="{9754396D-D7FF-4F7A-AEFE-B6463AF755C5}"/>
              </a:ext>
            </a:extLst>
          </p:cNvPr>
          <p:cNvSpPr txBox="1"/>
          <p:nvPr/>
        </p:nvSpPr>
        <p:spPr>
          <a:xfrm>
            <a:off x="3576391" y="1579447"/>
            <a:ext cx="7023107" cy="398780"/>
          </a:xfrm>
          <a:prstGeom prst="rect">
            <a:avLst/>
          </a:prstGeom>
          <a:noFill/>
        </p:spPr>
        <p:txBody>
          <a:bodyPr wrap="square" rtlCol="0">
            <a:spAutoFit/>
          </a:bodyPr>
          <a:lstStyle/>
          <a:p>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清华大学</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2017</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级</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学员共录取</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138</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人，大家来自五湖四海，不同的职业背景、认知体系和学习方法，需要一个基本章程来规范学员活动。</a:t>
            </a:r>
          </a:p>
        </p:txBody>
      </p:sp>
      <p:sp>
        <p:nvSpPr>
          <p:cNvPr id="30" name="Rounded Rectangle 7">
            <a:extLst>
              <a:ext uri="{FF2B5EF4-FFF2-40B4-BE49-F238E27FC236}">
                <a16:creationId xmlns:a16="http://schemas.microsoft.com/office/drawing/2014/main" xmlns="" id="{646171A8-C2D0-463E-9023-B9A8A23B166A}"/>
              </a:ext>
            </a:extLst>
          </p:cNvPr>
          <p:cNvSpPr/>
          <p:nvPr/>
        </p:nvSpPr>
        <p:spPr>
          <a:xfrm>
            <a:off x="3340930" y="2725625"/>
            <a:ext cx="718814" cy="347089"/>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效果</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1" name="Rounded Rectangle 7">
            <a:extLst>
              <a:ext uri="{FF2B5EF4-FFF2-40B4-BE49-F238E27FC236}">
                <a16:creationId xmlns:a16="http://schemas.microsoft.com/office/drawing/2014/main" xmlns="" id="{CF05DA43-81A8-4F8B-A130-8B02EEC056AB}"/>
              </a:ext>
            </a:extLst>
          </p:cNvPr>
          <p:cNvSpPr/>
          <p:nvPr/>
        </p:nvSpPr>
        <p:spPr>
          <a:xfrm>
            <a:off x="5218621" y="2733261"/>
            <a:ext cx="712615" cy="339453"/>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输出</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2" name="Rounded Rectangle 7">
            <a:extLst>
              <a:ext uri="{FF2B5EF4-FFF2-40B4-BE49-F238E27FC236}">
                <a16:creationId xmlns:a16="http://schemas.microsoft.com/office/drawing/2014/main" xmlns="" id="{0D61A5C4-8F2A-49DA-93F0-B7193DB6282E}"/>
              </a:ext>
            </a:extLst>
          </p:cNvPr>
          <p:cNvSpPr/>
          <p:nvPr/>
        </p:nvSpPr>
        <p:spPr>
          <a:xfrm>
            <a:off x="7078420" y="2725625"/>
            <a:ext cx="740867" cy="347089"/>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过程</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3" name="Rounded Rectangle 7">
            <a:extLst>
              <a:ext uri="{FF2B5EF4-FFF2-40B4-BE49-F238E27FC236}">
                <a16:creationId xmlns:a16="http://schemas.microsoft.com/office/drawing/2014/main" xmlns="" id="{9468C632-3267-4ADC-9988-D8F4D50278A4}"/>
              </a:ext>
            </a:extLst>
          </p:cNvPr>
          <p:cNvSpPr/>
          <p:nvPr/>
        </p:nvSpPr>
        <p:spPr>
          <a:xfrm>
            <a:off x="8949913" y="2725625"/>
            <a:ext cx="726454" cy="347089"/>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输入</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4" name="文本框 33">
            <a:extLst>
              <a:ext uri="{FF2B5EF4-FFF2-40B4-BE49-F238E27FC236}">
                <a16:creationId xmlns:a16="http://schemas.microsoft.com/office/drawing/2014/main" xmlns="" id="{0C5F7C6E-1860-4B4A-9BB2-372DED7A76C9}"/>
              </a:ext>
            </a:extLst>
          </p:cNvPr>
          <p:cNvSpPr txBox="1"/>
          <p:nvPr/>
        </p:nvSpPr>
        <p:spPr>
          <a:xfrm>
            <a:off x="4080800" y="5972668"/>
            <a:ext cx="3749040" cy="337185"/>
          </a:xfrm>
          <a:prstGeom prst="rect">
            <a:avLst/>
          </a:prstGeom>
          <a:noFill/>
        </p:spPr>
        <p:txBody>
          <a:bodyPr wrap="none" rtlCol="0">
            <a:spAutoFit/>
          </a:bodyPr>
          <a:lstStyle/>
          <a:p>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 </a:t>
            </a: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1.</a:t>
            </a: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夜间教室、网络的不稳定因素</a:t>
            </a:r>
          </a:p>
          <a:p>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 2</a:t>
            </a:r>
            <a:r>
              <a:rPr lang="en-US" altLang="zh-CN"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a:t>
            </a: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每位学生拥有不同的知识背景和学习习惯，在接受新知识时效率与程度不一致</a:t>
            </a:r>
          </a:p>
        </p:txBody>
      </p:sp>
      <p:sp>
        <p:nvSpPr>
          <p:cNvPr id="35" name="矩形 34">
            <a:extLst>
              <a:ext uri="{FF2B5EF4-FFF2-40B4-BE49-F238E27FC236}">
                <a16:creationId xmlns:a16="http://schemas.microsoft.com/office/drawing/2014/main" xmlns="" id="{59C01510-D85F-4E15-BCF4-F8C2C9F26903}"/>
              </a:ext>
            </a:extLst>
          </p:cNvPr>
          <p:cNvSpPr/>
          <p:nvPr/>
        </p:nvSpPr>
        <p:spPr>
          <a:xfrm>
            <a:off x="1419672" y="3090417"/>
            <a:ext cx="705642" cy="338554"/>
          </a:xfrm>
          <a:prstGeom prst="rect">
            <a:avLst/>
          </a:prstGeom>
        </p:spPr>
        <p:txBody>
          <a:bodyPr wrap="none">
            <a:spAutoFit/>
          </a:bodyPr>
          <a:lstStyle/>
          <a:p>
            <a:r>
              <a:rPr lang="en-US" altLang="zh-TW" sz="1600"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endParaRPr lang="zh-TW" altLang="en-US" sz="1600" b="1" dirty="0"/>
          </a:p>
        </p:txBody>
      </p:sp>
      <p:sp>
        <p:nvSpPr>
          <p:cNvPr id="36" name="文本框 35">
            <a:extLst>
              <a:ext uri="{FF2B5EF4-FFF2-40B4-BE49-F238E27FC236}">
                <a16:creationId xmlns:a16="http://schemas.microsoft.com/office/drawing/2014/main" xmlns="" id="{E2D314E9-C0E9-4494-B635-188D3F0177D9}"/>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37" name="直接连接符 36">
            <a:extLst>
              <a:ext uri="{FF2B5EF4-FFF2-40B4-BE49-F238E27FC236}">
                <a16:creationId xmlns:a16="http://schemas.microsoft.com/office/drawing/2014/main" xmlns="" id="{A6D3D141-A8CE-432C-A9CA-84E576A79E6D}"/>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xmlns="" id="{71CCE858-71C8-4F8D-851E-3D90B6E16E8F}"/>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微软雅黑" panose="020B0503020204020204" pitchFamily="34" charset="-122"/>
                <a:ea typeface="微软雅黑" panose="020B0503020204020204" pitchFamily="34" charset="-122"/>
              </a:rPr>
              <a:t>班级宪章逻辑模型</a:t>
            </a:r>
          </a:p>
        </p:txBody>
      </p:sp>
      <p:sp>
        <p:nvSpPr>
          <p:cNvPr id="39" name="矩形 38">
            <a:extLst>
              <a:ext uri="{FF2B5EF4-FFF2-40B4-BE49-F238E27FC236}">
                <a16:creationId xmlns:a16="http://schemas.microsoft.com/office/drawing/2014/main" xmlns="" id="{65C36903-E7D6-4A8C-8752-4006176AB46C}"/>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40" name="等腰三角形 39">
            <a:extLst>
              <a:ext uri="{FF2B5EF4-FFF2-40B4-BE49-F238E27FC236}">
                <a16:creationId xmlns:a16="http://schemas.microsoft.com/office/drawing/2014/main" xmlns="" id="{D07DC426-5BCB-4AB6-A368-6F7BF40E3847}"/>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xmlns="" id="{B5D98BDC-9272-42D3-A45D-DD8CE87E69CF}"/>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2</a:t>
            </a:r>
            <a:r>
              <a:rPr lang="en-US" altLang="zh-CN" sz="900" dirty="0">
                <a:solidFill>
                  <a:schemeClr val="bg1"/>
                </a:solidFill>
                <a:latin typeface="Gulim" panose="020B0600000101010101" pitchFamily="34" charset="-127"/>
                <a:ea typeface="Gulim" panose="020B0600000101010101" pitchFamily="34" charset="-127"/>
              </a:rPr>
              <a:t> </a:t>
            </a:r>
          </a:p>
        </p:txBody>
      </p:sp>
    </p:spTree>
    <p:extLst>
      <p:ext uri="{BB962C8B-B14F-4D97-AF65-F5344CB8AC3E}">
        <p14:creationId xmlns:p14="http://schemas.microsoft.com/office/powerpoint/2010/main" val="347136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021991FF-F212-4B5B-92C3-D8782B7C5B26}"/>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3" name="直接连接符 2">
            <a:extLst>
              <a:ext uri="{FF2B5EF4-FFF2-40B4-BE49-F238E27FC236}">
                <a16:creationId xmlns:a16="http://schemas.microsoft.com/office/drawing/2014/main" xmlns="" id="{918DEFD8-D47D-48C0-9A6E-7DE7EE9DE9F6}"/>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D2B3BC64-518E-4616-A1DF-FD8BC4DC96B6}"/>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微软雅黑" panose="020B0503020204020204" pitchFamily="34" charset="-122"/>
                <a:ea typeface="微软雅黑" panose="020B0503020204020204" pitchFamily="34" charset="-122"/>
              </a:rPr>
              <a:t>社群画布</a:t>
            </a:r>
          </a:p>
        </p:txBody>
      </p:sp>
      <p:sp>
        <p:nvSpPr>
          <p:cNvPr id="5" name="矩形 4">
            <a:extLst>
              <a:ext uri="{FF2B5EF4-FFF2-40B4-BE49-F238E27FC236}">
                <a16:creationId xmlns:a16="http://schemas.microsoft.com/office/drawing/2014/main" xmlns="" id="{26FC1ED0-F9D3-4183-B1A7-12EB21BC5AC0}"/>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6" name="等腰三角形 5">
            <a:extLst>
              <a:ext uri="{FF2B5EF4-FFF2-40B4-BE49-F238E27FC236}">
                <a16:creationId xmlns:a16="http://schemas.microsoft.com/office/drawing/2014/main" xmlns="" id="{1092D076-0B21-4AC1-9D0B-71FB6FB27B0B}"/>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9650F025-D810-4451-8A5E-46873DB732A0}"/>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3</a:t>
            </a:r>
            <a:r>
              <a:rPr lang="en-US" altLang="zh-CN" sz="900" dirty="0">
                <a:solidFill>
                  <a:schemeClr val="bg1"/>
                </a:solidFill>
                <a:latin typeface="Gulim" panose="020B0600000101010101" pitchFamily="34" charset="-127"/>
                <a:ea typeface="Gulim" panose="020B0600000101010101" pitchFamily="34" charset="-127"/>
              </a:rPr>
              <a:t> </a:t>
            </a:r>
          </a:p>
        </p:txBody>
      </p:sp>
      <p:pic>
        <p:nvPicPr>
          <p:cNvPr id="9" name="图片 8">
            <a:extLst>
              <a:ext uri="{FF2B5EF4-FFF2-40B4-BE49-F238E27FC236}">
                <a16:creationId xmlns:a16="http://schemas.microsoft.com/office/drawing/2014/main" xmlns="" id="{3EAF66E6-E1B7-489A-B4CC-1B7F5E507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533" y="1203036"/>
            <a:ext cx="10065797" cy="5420009"/>
          </a:xfrm>
          <a:prstGeom prst="rect">
            <a:avLst/>
          </a:prstGeom>
        </p:spPr>
      </p:pic>
    </p:spTree>
    <p:extLst>
      <p:ext uri="{BB962C8B-B14F-4D97-AF65-F5344CB8AC3E}">
        <p14:creationId xmlns:p14="http://schemas.microsoft.com/office/powerpoint/2010/main" val="8906165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751</Words>
  <Application>Microsoft Macintosh PowerPoint</Application>
  <PresentationFormat>宽屏</PresentationFormat>
  <Paragraphs>162</Paragraphs>
  <Slides>12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Calibri</vt:lpstr>
      <vt:lpstr>Calibri Light</vt:lpstr>
      <vt:lpstr>Gulim</vt:lpstr>
      <vt:lpstr>Lantinghei SC Extralight</vt:lpstr>
      <vt:lpstr>Microsoft JhengHei</vt:lpstr>
      <vt:lpstr>Microsoft YaHei Light</vt:lpstr>
      <vt:lpstr>Wingdings</vt:lpstr>
      <vt:lpstr>宋体</vt:lpstr>
      <vt:lpstr>微软雅黑</vt:lpstr>
      <vt:lpstr>微軟正黑體</vt:lpstr>
      <vt:lpstr>新細明體</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Michael Ma</cp:lastModifiedBy>
  <cp:revision>152</cp:revision>
  <dcterms:created xsi:type="dcterms:W3CDTF">2014-11-23T09:38:56Z</dcterms:created>
  <dcterms:modified xsi:type="dcterms:W3CDTF">2017-09-15T19:13:10Z</dcterms:modified>
</cp:coreProperties>
</file>